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9" r:id="rId2"/>
    <p:sldId id="297" r:id="rId3"/>
    <p:sldId id="472" r:id="rId4"/>
    <p:sldId id="460" r:id="rId5"/>
    <p:sldId id="473" r:id="rId6"/>
    <p:sldId id="474" r:id="rId7"/>
    <p:sldId id="475" r:id="rId8"/>
    <p:sldId id="479" r:id="rId9"/>
    <p:sldId id="476" r:id="rId10"/>
    <p:sldId id="477" r:id="rId11"/>
    <p:sldId id="480" r:id="rId12"/>
    <p:sldId id="481" r:id="rId13"/>
    <p:sldId id="478" r:id="rId14"/>
    <p:sldId id="484" r:id="rId15"/>
    <p:sldId id="485" r:id="rId16"/>
    <p:sldId id="482" r:id="rId17"/>
    <p:sldId id="486" r:id="rId18"/>
    <p:sldId id="487" r:id="rId19"/>
    <p:sldId id="488" r:id="rId20"/>
    <p:sldId id="489" r:id="rId21"/>
    <p:sldId id="490" r:id="rId22"/>
    <p:sldId id="483" r:id="rId23"/>
    <p:sldId id="444" r:id="rId2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FF"/>
    <a:srgbClr val="CCECFF"/>
    <a:srgbClr val="66FFFF"/>
    <a:srgbClr val="0000FF"/>
    <a:srgbClr val="003399"/>
    <a:srgbClr val="FFFF66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howGuides="1">
      <p:cViewPr varScale="1">
        <p:scale>
          <a:sx n="69" d="100"/>
          <a:sy n="69" d="100"/>
        </p:scale>
        <p:origin x="1108" y="44"/>
      </p:cViewPr>
      <p:guideLst>
        <p:guide orient="horz" pos="2523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7F43EE-5105-49C6-8DD6-3981E187AB4A}" type="datetimeFigureOut">
              <a:rPr lang="de-AT"/>
              <a:pPr>
                <a:defRPr/>
              </a:pPr>
              <a:t>10.11.2021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4B220A-C7CB-47B3-99DE-5065AF2F3E3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62236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590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12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0563" y="174625"/>
            <a:ext cx="1924050" cy="61547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5238" y="174625"/>
            <a:ext cx="5622925" cy="61547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86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551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249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4013" y="1651000"/>
            <a:ext cx="35766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53050" y="1651000"/>
            <a:ext cx="35782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2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594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77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1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651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868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C3C3"/>
            </a:gs>
            <a:gs pos="50000">
              <a:schemeClr val="bg1"/>
            </a:gs>
            <a:gs pos="100000">
              <a:srgbClr val="C3C3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>
            <a:extLst>
              <a:ext uri="{FF2B5EF4-FFF2-40B4-BE49-F238E27FC236}">
                <a16:creationId xmlns:a16="http://schemas.microsoft.com/office/drawing/2014/main" id="{106B60A1-08DC-B843-ADDA-2A82DD728C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64" y="66649"/>
            <a:ext cx="722089" cy="720000"/>
          </a:xfrm>
          <a:prstGeom prst="rect">
            <a:avLst/>
          </a:prstGeom>
          <a:effectLst/>
        </p:spPr>
      </p:pic>
      <p:sp>
        <p:nvSpPr>
          <p:cNvPr id="1026" name="Rectangle 23"/>
          <p:cNvSpPr>
            <a:spLocks noChangeArrowheads="1"/>
          </p:cNvSpPr>
          <p:nvPr userDrawn="1"/>
        </p:nvSpPr>
        <p:spPr bwMode="auto">
          <a:xfrm rot="-5400000">
            <a:off x="-1238250" y="3906838"/>
            <a:ext cx="5132388" cy="14446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>
              <a:cs typeface="+mn-cs"/>
            </a:endParaRP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4013" y="1651000"/>
            <a:ext cx="7307262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1031" name="Text Box 30"/>
          <p:cNvSpPr txBox="1">
            <a:spLocks noChangeArrowheads="1"/>
          </p:cNvSpPr>
          <p:nvPr userDrawn="1"/>
        </p:nvSpPr>
        <p:spPr bwMode="auto">
          <a:xfrm>
            <a:off x="401638" y="1264588"/>
            <a:ext cx="446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B0450A71-CBB2-43CE-85CE-C721534E6A3F}" type="slidenum">
              <a:rPr lang="en-GB" altLang="de-DE" sz="1000" b="1" smtClean="0">
                <a:solidFill>
                  <a:srgbClr val="777777"/>
                </a:solidFill>
              </a:rPr>
              <a:pPr algn="ctr">
                <a:spcBef>
                  <a:spcPct val="20000"/>
                </a:spcBef>
                <a:defRPr/>
              </a:pPr>
              <a:t>‹Nr.›</a:t>
            </a:fld>
            <a:endParaRPr lang="en-GB" altLang="de-DE" sz="1000" b="1">
              <a:solidFill>
                <a:srgbClr val="777777"/>
              </a:solidFill>
            </a:endParaRPr>
          </a:p>
        </p:txBody>
      </p:sp>
      <p:sp>
        <p:nvSpPr>
          <p:cNvPr id="102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174625"/>
            <a:ext cx="769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Titelformat zu bearbeiten</a:t>
            </a:r>
          </a:p>
        </p:txBody>
      </p:sp>
      <p:sp>
        <p:nvSpPr>
          <p:cNvPr id="1034" name="Rectangle 33"/>
          <p:cNvSpPr>
            <a:spLocks noChangeArrowheads="1"/>
          </p:cNvSpPr>
          <p:nvPr userDrawn="1"/>
        </p:nvSpPr>
        <p:spPr bwMode="auto">
          <a:xfrm>
            <a:off x="1258888" y="1412875"/>
            <a:ext cx="7885112" cy="14446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>
              <a:cs typeface="+mn-cs"/>
            </a:endParaRPr>
          </a:p>
        </p:txBody>
      </p:sp>
      <p:sp>
        <p:nvSpPr>
          <p:cNvPr id="1035" name="Text Box 34"/>
          <p:cNvSpPr txBox="1">
            <a:spLocks noChangeArrowheads="1"/>
          </p:cNvSpPr>
          <p:nvPr userDrawn="1"/>
        </p:nvSpPr>
        <p:spPr bwMode="auto">
          <a:xfrm>
            <a:off x="49213" y="1774379"/>
            <a:ext cx="1150937" cy="460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lang="en-GB" b="1" dirty="0">
                <a:solidFill>
                  <a:srgbClr val="777777"/>
                </a:solidFill>
                <a:cs typeface="+mn-cs"/>
              </a:rPr>
              <a:t>Contents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>
                <a:solidFill>
                  <a:srgbClr val="777777"/>
                </a:solidFill>
                <a:cs typeface="+mn-cs"/>
              </a:rPr>
              <a:t>Aim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>
                <a:solidFill>
                  <a:srgbClr val="777777"/>
                </a:solidFill>
                <a:cs typeface="+mn-cs"/>
              </a:rPr>
              <a:t>What is a Common Module?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>
                <a:solidFill>
                  <a:srgbClr val="777777"/>
                </a:solidFill>
                <a:cs typeface="+mn-cs"/>
              </a:rPr>
              <a:t>Which CMs are existing?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>
                <a:solidFill>
                  <a:srgbClr val="777777"/>
                </a:solidFill>
                <a:cs typeface="+mn-cs"/>
              </a:rPr>
              <a:t>Why</a:t>
            </a:r>
            <a:r>
              <a:rPr lang="en-US" sz="1200" baseline="0" dirty="0">
                <a:solidFill>
                  <a:srgbClr val="777777"/>
                </a:solidFill>
                <a:cs typeface="+mn-cs"/>
              </a:rPr>
              <a:t> create a CM?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baseline="0" dirty="0">
                <a:solidFill>
                  <a:srgbClr val="777777"/>
                </a:solidFill>
                <a:cs typeface="+mn-cs"/>
              </a:rPr>
              <a:t>15 steps for the CM’s creation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baseline="0" dirty="0">
                <a:solidFill>
                  <a:srgbClr val="777777"/>
                </a:solidFill>
                <a:cs typeface="+mn-cs"/>
              </a:rPr>
              <a:t>Questions</a:t>
            </a:r>
            <a:endParaRPr lang="en-US" sz="1200" dirty="0">
              <a:solidFill>
                <a:srgbClr val="777777"/>
              </a:solidFill>
              <a:cs typeface="+mn-cs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 userDrawn="1"/>
        </p:nvSpPr>
        <p:spPr bwMode="auto">
          <a:xfrm>
            <a:off x="0" y="969313"/>
            <a:ext cx="125888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GB" sz="1050" b="1" dirty="0">
                <a:solidFill>
                  <a:srgbClr val="777777"/>
                </a:solidFill>
                <a:latin typeface="Arial" charset="0"/>
                <a:cs typeface="+mn-cs"/>
              </a:rPr>
              <a:t>How to create a</a:t>
            </a:r>
          </a:p>
          <a:p>
            <a:pPr algn="ctr">
              <a:defRPr/>
            </a:pPr>
            <a:r>
              <a:rPr lang="en-GB" sz="1050" b="1" baseline="0" dirty="0">
                <a:solidFill>
                  <a:srgbClr val="777777"/>
                </a:solidFill>
                <a:latin typeface="Arial" charset="0"/>
                <a:cs typeface="+mn-cs"/>
              </a:rPr>
              <a:t>Common Module?</a:t>
            </a:r>
          </a:p>
          <a:p>
            <a:pPr algn="ctr">
              <a:defRPr/>
            </a:pPr>
            <a:endParaRPr lang="en-GB" sz="1200" b="1" dirty="0">
              <a:solidFill>
                <a:srgbClr val="777777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GB" sz="1050" dirty="0">
                <a:solidFill>
                  <a:srgbClr val="777777"/>
                </a:solidFill>
                <a:latin typeface="Arial" charset="0"/>
                <a:cs typeface="+mn-cs"/>
              </a:rPr>
              <a:t>09 November 2021</a:t>
            </a:r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-36513" y="6430963"/>
            <a:ext cx="9190038" cy="4413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/>
          </a:p>
        </p:txBody>
      </p:sp>
      <p:sp>
        <p:nvSpPr>
          <p:cNvPr id="29" name="Text Box 26"/>
          <p:cNvSpPr txBox="1">
            <a:spLocks noChangeArrowheads="1"/>
          </p:cNvSpPr>
          <p:nvPr userDrawn="1"/>
        </p:nvSpPr>
        <p:spPr bwMode="auto">
          <a:xfrm>
            <a:off x="4479925" y="6496050"/>
            <a:ext cx="163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rgbClr val="E7E200"/>
                </a:solidFill>
                <a:cs typeface="+mn-cs"/>
              </a:rPr>
              <a:t>www.emilyo.eu </a:t>
            </a:r>
            <a:endParaRPr lang="en-GB" sz="1200" dirty="0">
              <a:solidFill>
                <a:srgbClr val="E7E2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4627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6"/>
          <p:cNvSpPr txBox="1">
            <a:spLocks noChangeArrowheads="1"/>
          </p:cNvSpPr>
          <p:nvPr userDrawn="1"/>
        </p:nvSpPr>
        <p:spPr bwMode="auto">
          <a:xfrm>
            <a:off x="98742" y="6456363"/>
            <a:ext cx="4003874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E7E200"/>
                </a:solidFill>
                <a:latin typeface="+mj-lt"/>
                <a:cs typeface="+mn-cs"/>
              </a:rPr>
              <a:t>Colonel Assoc. Prof. Harald GELL, PhD, MSc, MSD, MBA</a:t>
            </a:r>
          </a:p>
          <a:p>
            <a:pPr>
              <a:defRPr/>
            </a:pPr>
            <a:r>
              <a:rPr lang="en-GB" sz="1000" dirty="0">
                <a:solidFill>
                  <a:srgbClr val="E7E200"/>
                </a:solidFill>
                <a:latin typeface="+mj-lt"/>
                <a:cs typeface="+mn-cs"/>
              </a:rPr>
              <a:t>Chairman of the Military Erasmus (EMILYO)</a:t>
            </a:r>
            <a:r>
              <a:rPr lang="en-GB" sz="1000" baseline="0" dirty="0">
                <a:solidFill>
                  <a:srgbClr val="E7E200"/>
                </a:solidFill>
                <a:latin typeface="+mj-lt"/>
                <a:cs typeface="+mn-cs"/>
              </a:rPr>
              <a:t> </a:t>
            </a:r>
            <a:r>
              <a:rPr lang="en-GB" sz="1000" dirty="0">
                <a:solidFill>
                  <a:srgbClr val="E7E200"/>
                </a:solidFill>
                <a:latin typeface="+mj-lt"/>
                <a:cs typeface="+mn-cs"/>
              </a:rPr>
              <a:t>Implementation Group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"/>
          <a:stretch/>
        </p:blipFill>
        <p:spPr>
          <a:xfrm>
            <a:off x="183570" y="239925"/>
            <a:ext cx="713643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60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600"/>
        </a:spcAft>
        <a:buChar char="–"/>
        <a:defRPr sz="24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ts val="600"/>
        </a:spcAft>
        <a:buChar char="–"/>
        <a:defRPr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ts val="6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ilyo.eu/node/9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milyo.eu/node/18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2021%2008%2031%20Gell%20ECTS%20grades%20calculations.xls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g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ilyo.eu/node/98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LoD2%20BG%20NVNA%20Dimitrov%20Bloom%20and%20SQF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ieraE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4" b="7072"/>
          <a:stretch>
            <a:fillRect/>
          </a:stretch>
        </p:blipFill>
        <p:spPr bwMode="auto">
          <a:xfrm>
            <a:off x="1397000" y="1546225"/>
            <a:ext cx="776605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dir="162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1554" y="2780928"/>
            <a:ext cx="4576762" cy="2045593"/>
          </a:xfrm>
          <a:effectLst>
            <a:outerShdw blurRad="50800" dist="76200" dir="2700000" algn="tl" rotWithShape="0">
              <a:schemeClr val="tx1"/>
            </a:outerShdw>
          </a:effectLst>
        </p:spPr>
        <p:txBody>
          <a:bodyPr anchor="t"/>
          <a:lstStyle/>
          <a:p>
            <a:pPr algn="ctr" eaLnBrk="1" hangingPunct="1">
              <a:defRPr/>
            </a:pPr>
            <a:r>
              <a:rPr lang="en-US" altLang="de-DE" dirty="0">
                <a:solidFill>
                  <a:srgbClr val="F2EC00"/>
                </a:solidFill>
              </a:rPr>
              <a:t>How</a:t>
            </a:r>
            <a:br>
              <a:rPr lang="en-US" altLang="de-DE" dirty="0">
                <a:solidFill>
                  <a:srgbClr val="F2EC00"/>
                </a:solidFill>
              </a:rPr>
            </a:br>
            <a:r>
              <a:rPr lang="en-US" altLang="de-DE" dirty="0">
                <a:solidFill>
                  <a:srgbClr val="F2EC00"/>
                </a:solidFill>
              </a:rPr>
              <a:t>to create a</a:t>
            </a:r>
            <a:br>
              <a:rPr lang="en-US" altLang="de-DE" dirty="0">
                <a:solidFill>
                  <a:srgbClr val="F2EC00"/>
                </a:solidFill>
              </a:rPr>
            </a:br>
            <a:r>
              <a:rPr lang="en-US" altLang="de-DE" dirty="0">
                <a:solidFill>
                  <a:srgbClr val="F2EC00"/>
                </a:solidFill>
              </a:rPr>
              <a:t>Common</a:t>
            </a:r>
            <a:br>
              <a:rPr lang="en-US" altLang="de-DE" dirty="0">
                <a:solidFill>
                  <a:srgbClr val="F2EC00"/>
                </a:solidFill>
              </a:rPr>
            </a:br>
            <a:r>
              <a:rPr lang="en-US" altLang="de-DE" dirty="0">
                <a:solidFill>
                  <a:srgbClr val="F2EC00"/>
                </a:solidFill>
              </a:rPr>
              <a:t>Module?</a:t>
            </a:r>
            <a:endParaRPr lang="en-US" altLang="de-DE" sz="4000" dirty="0">
              <a:solidFill>
                <a:srgbClr val="F2EC00"/>
              </a:solidFill>
            </a:endParaRPr>
          </a:p>
        </p:txBody>
      </p:sp>
      <p:sp>
        <p:nvSpPr>
          <p:cNvPr id="2053" name="Textfeld 1"/>
          <p:cNvSpPr txBox="1">
            <a:spLocks noChangeArrowheads="1"/>
          </p:cNvSpPr>
          <p:nvPr/>
        </p:nvSpPr>
        <p:spPr bwMode="auto">
          <a:xfrm>
            <a:off x="1265238" y="296863"/>
            <a:ext cx="77771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3399"/>
                </a:solidFill>
              </a:rPr>
              <a:t>European Initiative</a:t>
            </a:r>
            <a:br>
              <a:rPr lang="en-US" altLang="de-DE" sz="3600" dirty="0">
                <a:solidFill>
                  <a:srgbClr val="003399"/>
                </a:solidFill>
              </a:rPr>
            </a:br>
            <a:r>
              <a:rPr lang="en-US" altLang="de-DE" sz="2200" dirty="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200" dirty="0">
              <a:solidFill>
                <a:srgbClr val="0033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65679" y="5683193"/>
            <a:ext cx="2397556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EMILYO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37561" y="1493241"/>
            <a:ext cx="2512312" cy="151216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The Initiative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83876" y="5157192"/>
            <a:ext cx="2282311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Military</a:t>
            </a:r>
          </a:p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Erasmus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81096" y="1628800"/>
            <a:ext cx="1557517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800" kern="0" dirty="0">
                <a:solidFill>
                  <a:schemeClr val="bg1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altLang="de-DE" sz="2800" kern="0" dirty="0">
                <a:solidFill>
                  <a:schemeClr val="bg1"/>
                </a:solidFill>
              </a:rPr>
              <a:t>Militaire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93838"/>
            <a:ext cx="1255713" cy="49434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de-AT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 (LOs)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41042" y="1628800"/>
            <a:ext cx="7455619" cy="792088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/>
              <a:t>for a future Common Module on Gender Mainstreaming:</a:t>
            </a:r>
          </a:p>
          <a:p>
            <a:pPr>
              <a:spcAft>
                <a:spcPts val="600"/>
              </a:spcAft>
            </a:pPr>
            <a:r>
              <a:rPr lang="en-GB" sz="1200" b="1" dirty="0"/>
              <a:t>Determined goals:</a:t>
            </a:r>
            <a:br>
              <a:rPr lang="en-GB" sz="1200" b="1" dirty="0"/>
            </a:br>
            <a:r>
              <a:rPr lang="en-US" sz="1100" b="1" dirty="0"/>
              <a:t>Basic gender concepts / International policy regarding gender issues / Impact of gender issues on leadership</a:t>
            </a:r>
            <a:r>
              <a:rPr lang="en-US" sz="1200" b="1" dirty="0"/>
              <a:t>.</a:t>
            </a:r>
          </a:p>
          <a:p>
            <a:pPr>
              <a:spcAft>
                <a:spcPts val="600"/>
              </a:spcAft>
            </a:pPr>
            <a:endParaRPr lang="en-GB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08988"/>
              </p:ext>
            </p:extLst>
          </p:nvPr>
        </p:nvGraphicFramePr>
        <p:xfrm>
          <a:off x="1541042" y="2538528"/>
          <a:ext cx="7423446" cy="382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</a:rPr>
                        <a:t>Evaluation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17">
                <a:tc rowSpan="3"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Learning Outcomes</a:t>
                      </a: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Know-</a:t>
                      </a:r>
                    </a:p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ledge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Describe the basic gender concepts</a:t>
                      </a:r>
                      <a:r>
                        <a:rPr lang="en-GB" sz="1200" baseline="0" noProof="0" dirty="0">
                          <a:solidFill>
                            <a:schemeClr val="tx1"/>
                          </a:solidFill>
                        </a:rPr>
                        <a:t> of UN, EU and NATO.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176213" indent="-17621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List the main</a:t>
                      </a:r>
                      <a:r>
                        <a:rPr lang="en-GB" sz="1200" baseline="0" noProof="0" dirty="0">
                          <a:solidFill>
                            <a:schemeClr val="tx1"/>
                          </a:solidFill>
                        </a:rPr>
                        <a:t> approaches of international policy regarding gender issues.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Written test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400">
                <a:tc vMerge="1">
                  <a:txBody>
                    <a:bodyPr/>
                    <a:lstStyle/>
                    <a:p>
                      <a:endParaRPr lang="de-AT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Skills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gender issues for the integration into the mission analyses.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Explain the necessity of specific gender issues on tactical level.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different scenarios and let cadets/midshipmen do the mission analyses. Create an evaluation</a:t>
                      </a:r>
                      <a:r>
                        <a:rPr lang="en-GB" sz="12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paper for that.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scenarios</a:t>
                      </a:r>
                      <a:r>
                        <a:rPr lang="en-GB" sz="12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tactical level and cadets/midshipmen give orders to subordinates (focus on gender issues). 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 an evaluation paper for that.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65">
                <a:tc vMerge="1">
                  <a:txBody>
                    <a:bodyPr/>
                    <a:lstStyle/>
                    <a:p>
                      <a:endParaRPr lang="de-AT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Respon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sibility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&amp;</a:t>
                      </a:r>
                    </a:p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Auto-</a:t>
                      </a:r>
                    </a:p>
                    <a:p>
                      <a:pPr algn="ctr"/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nomy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Infer the needs for different gender issues or policies.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Cadets/midshipmen are to establish a 2-pages seminar</a:t>
                      </a:r>
                      <a:r>
                        <a:rPr lang="en-GB" sz="12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paper.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Create an evaluation paper for that. Take into consideration the time for the papers’ evaluation – on the module’s last day the evaluation must be provided.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42767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95536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5 / Question 5: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pre-conditions for participation are needed?</a:t>
            </a: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1624013" y="2807303"/>
            <a:ext cx="7307262" cy="334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different education systems in Europe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which language is to be used (the only success is the offer in English)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 normal procedure: CEFR “B1”</a:t>
            </a:r>
            <a:r>
              <a:rPr lang="en-GB" altLang="de-DE" sz="1800" b="1" kern="0" dirty="0">
                <a:solidFill>
                  <a:srgbClr val="000000"/>
                </a:solidFill>
              </a:rPr>
              <a:t>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which duration of national education is needed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en-GB" altLang="de-DE" sz="1800" b="1" kern="0" dirty="0">
                <a:solidFill>
                  <a:srgbClr val="000000"/>
                </a:solidFill>
              </a:rPr>
              <a:t>normal procedure: sophomore and higher;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is there any e-learning necessary prior to the residential phase to assure the same entrance level (take the new Erasmus+ funding for students into consideration);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do I have to create to create e-learning or is it available (e.g. AKUs from ESDC)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 see: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http://www.emilyo.eu/node/978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en-GB" altLang="de-DE" sz="1800" b="1" kern="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8796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02424"/>
            <a:ext cx="7455619" cy="739335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6 / Question 6: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lecture units are needed?</a:t>
            </a: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1624013" y="2438472"/>
            <a:ext cx="730726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1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lecture units with their necessary time…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400" b="1" kern="0" dirty="0">
                <a:solidFill>
                  <a:srgbClr val="000000"/>
                </a:solidFill>
              </a:rPr>
              <a:t>not too much details (course director’s freedom of movement);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400" b="1" kern="0" dirty="0">
                <a:solidFill>
                  <a:srgbClr val="000000"/>
                </a:solidFill>
              </a:rPr>
              <a:t>but as detailed as necessary to assure equal learning outcomes. 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34326"/>
              </p:ext>
            </p:extLst>
          </p:nvPr>
        </p:nvGraphicFramePr>
        <p:xfrm>
          <a:off x="1430024" y="3903336"/>
          <a:ext cx="7704856" cy="247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Module</a:t>
                      </a:r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 Details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en-GB" sz="1100" b="1" baseline="0" noProof="0" dirty="0">
                          <a:solidFill>
                            <a:schemeClr val="tx1"/>
                          </a:solidFill>
                        </a:rPr>
                        <a:t> Topic</a:t>
                      </a:r>
                      <a:endParaRPr lang="en-GB" sz="11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 err="1">
                          <a:solidFill>
                            <a:schemeClr val="tx1"/>
                          </a:solidFill>
                        </a:rPr>
                        <a:t>Recom</a:t>
                      </a:r>
                      <a:r>
                        <a:rPr lang="en-GB" sz="1100" b="1" noProof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GB" sz="1100" b="1" noProof="0" dirty="0">
                          <a:solidFill>
                            <a:schemeClr val="tx1"/>
                          </a:solidFill>
                        </a:rPr>
                        <a:t>mended</a:t>
                      </a:r>
                    </a:p>
                    <a:p>
                      <a:pPr algn="ctr"/>
                      <a:r>
                        <a:rPr lang="en-GB" sz="1100" b="1" noProof="0" dirty="0">
                          <a:solidFill>
                            <a:schemeClr val="tx1"/>
                          </a:solidFill>
                        </a:rPr>
                        <a:t>WH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>
                          <a:solidFill>
                            <a:schemeClr val="tx1"/>
                          </a:solidFill>
                        </a:rPr>
                        <a:t>Details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72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Lectures: Basic gender concepts of UN, EU and NATO.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aspects of the UNSCR 1325.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 gender equality strategy 2020-2025.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CWINF Guidance for NATO Gender Mainstreaming.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Lecture: International policy regarding gender issues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Global Policy on Gender Equality and Inclusion.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MAPEX:</a:t>
                      </a:r>
                      <a:r>
                        <a:rPr lang="en-GB" sz="1100" baseline="0" noProof="0" dirty="0">
                          <a:solidFill>
                            <a:schemeClr val="tx1"/>
                          </a:solidFill>
                        </a:rPr>
                        <a:t> Integration of g</a:t>
                      </a:r>
                      <a:r>
                        <a:rPr lang="en-US" sz="1100" baseline="0" noProof="0" dirty="0">
                          <a:solidFill>
                            <a:schemeClr val="tx1"/>
                          </a:solidFill>
                        </a:rPr>
                        <a:t>ender issues into mission analyses.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Four different scenarios reaching from peace-time to robust operations.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Practical</a:t>
                      </a:r>
                      <a:r>
                        <a:rPr lang="en-GB" sz="12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mission analyses with focus on gender aspects.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Cadets/midshipmen give a presentation.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541041" y="3464168"/>
            <a:ext cx="7455619" cy="360040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/>
              <a:t>for a future Common Module on Gender Mainstreaming: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7200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883352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7 / Question 7:</a:t>
            </a:r>
            <a:br>
              <a:rPr lang="en-GB" dirty="0"/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the total amount of needed working hours (WH)?</a:t>
            </a: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2782792"/>
            <a:ext cx="7307262" cy="22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together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the amount of WHs for e-learning in advance</a:t>
            </a:r>
            <a:br>
              <a:rPr lang="en-GB" altLang="de-DE" sz="1800" b="1" kern="0" dirty="0">
                <a:solidFill>
                  <a:srgbClr val="000000"/>
                </a:solidFill>
              </a:rPr>
            </a:br>
            <a:r>
              <a:rPr lang="en-GB" altLang="de-DE" sz="1800" b="1" kern="0" dirty="0">
                <a:solidFill>
                  <a:srgbClr val="000000"/>
                </a:solidFill>
              </a:rPr>
              <a:t>(just in case, e-learning is foreseen);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the amount of WHs for the residential phase</a:t>
            </a:r>
            <a:br>
              <a:rPr lang="en-GB" altLang="de-DE" sz="1800" b="1" kern="0" dirty="0">
                <a:solidFill>
                  <a:srgbClr val="000000"/>
                </a:solidFill>
              </a:rPr>
            </a:br>
            <a:r>
              <a:rPr lang="en-GB" altLang="de-DE" sz="1800" b="1" kern="0" dirty="0">
                <a:solidFill>
                  <a:srgbClr val="000000"/>
                </a:solidFill>
              </a:rPr>
              <a:t>(just those hours, which the cadets/midshipmen are present in the lecture room or are doing/learning something with lecturers/instructors).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41041" y="5013176"/>
            <a:ext cx="7455619" cy="1296144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E-learning prior to the residential phase: 8 WHs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Residential lectures (incl. MAPEXs, etc.): 17 WHs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In total: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WHs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484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10124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8 / Question 8:</a:t>
            </a:r>
            <a:br>
              <a:rPr lang="en-GB" dirty="0"/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ECTS can be issued according to the Bologna Process?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07940"/>
              </p:ext>
            </p:extLst>
          </p:nvPr>
        </p:nvGraphicFramePr>
        <p:xfrm>
          <a:off x="1458072" y="4239984"/>
          <a:ext cx="741682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ECTS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Residential (incl.</a:t>
                      </a:r>
                      <a:br>
                        <a:rPr lang="en-GB" sz="14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e-learning in advance)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Tutorials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Self-studies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30 - 40%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10 - 20%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40 - 60%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</a:rPr>
                        <a:t>Working Hours (WHs)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7.5 - 12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2.5 - 6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10 - 18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</a:rPr>
                        <a:t>Lecture Units (45 min)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10 - 16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3.3</a:t>
                      </a: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</a:rPr>
                        <a:t> - 8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13.3 - 24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624013" y="2888104"/>
            <a:ext cx="7307262" cy="111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Bologna Process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1 ECTS equals a workload of 25 - 30 WHs for the student;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also according to national laws / regulations for HE.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6542592" y="4509120"/>
            <a:ext cx="93610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0098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96725"/>
              </p:ext>
            </p:extLst>
          </p:nvPr>
        </p:nvGraphicFramePr>
        <p:xfrm>
          <a:off x="1547664" y="1602424"/>
          <a:ext cx="741682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ECTS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Residential (incl.</a:t>
                      </a:r>
                      <a:br>
                        <a:rPr lang="en-GB" sz="14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e-learning in advance)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Tutorials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Self-studies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30 - 40%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10 - 20%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40 - 60%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</a:rPr>
                        <a:t>Working Hours (WHs)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7.5 - 12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2.5 - 6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10 - 18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</a:rPr>
                        <a:t>Lecture Units (45 min)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10 - 16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3.3</a:t>
                      </a: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</a:rPr>
                        <a:t> - 8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13.3 - 24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Gerade Verbindung mit Pfeil 7"/>
          <p:cNvCxnSpPr/>
          <p:nvPr/>
        </p:nvCxnSpPr>
        <p:spPr bwMode="auto">
          <a:xfrm>
            <a:off x="6632184" y="1871560"/>
            <a:ext cx="93610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541041" y="3650033"/>
            <a:ext cx="7455619" cy="648072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In total: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WHs</a:t>
            </a:r>
          </a:p>
        </p:txBody>
      </p:sp>
      <p:sp>
        <p:nvSpPr>
          <p:cNvPr id="10" name="Inhaltsplatzhalter 3"/>
          <p:cNvSpPr txBox="1">
            <a:spLocks/>
          </p:cNvSpPr>
          <p:nvPr/>
        </p:nvSpPr>
        <p:spPr bwMode="auto">
          <a:xfrm>
            <a:off x="1624013" y="4546056"/>
            <a:ext cx="7307262" cy="17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b="1" kern="0" dirty="0">
                <a:solidFill>
                  <a:srgbClr val="000000"/>
                </a:solidFill>
              </a:rPr>
              <a:t>25 WHs equal </a:t>
            </a:r>
            <a:r>
              <a:rPr lang="en-GB" altLang="de-DE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ECTS </a:t>
            </a:r>
            <a:r>
              <a:rPr lang="en-GB" altLang="de-DE" sz="2000" b="1" kern="0" dirty="0">
                <a:solidFill>
                  <a:srgbClr val="000000"/>
                </a:solidFill>
              </a:rPr>
              <a:t>(probably reduce 1 WH?)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b="1" kern="0" dirty="0">
                <a:solidFill>
                  <a:srgbClr val="000000"/>
                </a:solidFill>
              </a:rPr>
              <a:t>2 ECTS can be organised in 1 week (ideal approach)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000000"/>
                </a:solidFill>
              </a:rPr>
              <a:t>5 - 12 WHs are foreseen for tutorials (individual lectures)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b="1" kern="0" dirty="0">
                <a:solidFill>
                  <a:srgbClr val="000000"/>
                </a:solidFill>
              </a:rPr>
              <a:t>20 - 36 WHs are to foresee for self-studies!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7881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9 / Question 9: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the future Common Module be integrated into the academic or non-academic part?</a:t>
            </a: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39094" y="3367680"/>
            <a:ext cx="7307262" cy="27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academic …</a:t>
            </a:r>
          </a:p>
          <a:p>
            <a:pPr lvl="1">
              <a:spcAft>
                <a:spcPts val="2400"/>
              </a:spcAft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take the WHs as described in step 8;</a:t>
            </a:r>
          </a:p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non-academic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the workload is not expressed in ECTS, but in WHs</a:t>
            </a:r>
            <a:br>
              <a:rPr lang="en-GB" altLang="de-DE" sz="1800" b="1" kern="0" dirty="0">
                <a:solidFill>
                  <a:srgbClr val="000000"/>
                </a:solidFill>
              </a:rPr>
            </a:br>
            <a:r>
              <a:rPr lang="en-GB" altLang="de-DE" sz="1800" b="1" kern="0" dirty="0">
                <a:solidFill>
                  <a:srgbClr val="000000"/>
                </a:solidFill>
              </a:rPr>
              <a:t>(e.g.: 90 WH [valid for 3 ECTS]);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self-study hours may be shifted to the residential (more practical) part.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4004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10 / Question 10: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name the future Common Module should have?</a:t>
            </a: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1624013" y="3249912"/>
            <a:ext cx="7307262" cy="17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000000"/>
                </a:solidFill>
              </a:rPr>
              <a:t>Find an attractive (“sexy”) name for the future Common Module;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b="1" kern="0" dirty="0">
                <a:solidFill>
                  <a:srgbClr val="000000"/>
                </a:solidFill>
              </a:rPr>
              <a:t>the name should express with few words the “philosophy” of the future Common Module.</a:t>
            </a: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41041" y="4869160"/>
            <a:ext cx="7455619" cy="648072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“Gender mainstreaming for Leaders”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3697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11 / Question 11: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education the teachers / instructors should have?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41041" y="4797152"/>
            <a:ext cx="7455619" cy="1512168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English: Common European Framework of Reference for Languages (CEFR) Level B2 or NATO STANAG Level 3.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Teaching experience on at least Bachelor-level.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Expert concerning specific lecture units of the module.</a:t>
            </a:r>
            <a:r>
              <a:rPr lang="en-GB" sz="1600" b="1" dirty="0"/>
              <a:t> 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624013" y="3068960"/>
            <a:ext cx="730726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needs for all or for specific topics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describe the English level they should have;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describe the teaching experience they should have;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describe specific needs (specific studies, experience, specialisations, etc.).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5334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12: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 your elaborations into the Common Module’s template. </a:t>
            </a:r>
            <a:r>
              <a:rPr lang="en-GB" sz="1800" b="0" dirty="0">
                <a:solidFill>
                  <a:srgbClr val="FF0000"/>
                </a:solidFill>
              </a:rPr>
              <a:t>(</a:t>
            </a:r>
            <a:r>
              <a:rPr lang="en-GB" sz="1800" b="0" dirty="0">
                <a:solidFill>
                  <a:srgbClr val="FF0000"/>
                </a:solidFill>
                <a:hlinkClick r:id="rId2"/>
              </a:rPr>
              <a:t>http://www.emilyo.eu/node/182</a:t>
            </a:r>
            <a:r>
              <a:rPr lang="en-GB" sz="1800" b="0" dirty="0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19815" r="5126" b="13899"/>
          <a:stretch/>
        </p:blipFill>
        <p:spPr bwMode="auto">
          <a:xfrm>
            <a:off x="1680143" y="3051377"/>
            <a:ext cx="7212337" cy="333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6115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Aim</a:t>
            </a:r>
            <a:br>
              <a:rPr lang="en-GB" altLang="de-DE" dirty="0"/>
            </a:br>
            <a:r>
              <a:rPr lang="en-GB" altLang="de-DE" sz="2400" dirty="0"/>
              <a:t>of the Train the Trainers’ Workshop</a:t>
            </a:r>
            <a:endParaRPr lang="en-GB" altLang="de-DE" sz="1600" dirty="0"/>
          </a:p>
        </p:txBody>
      </p:sp>
      <p:sp>
        <p:nvSpPr>
          <p:cNvPr id="5123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Explain: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b="1" dirty="0">
                <a:solidFill>
                  <a:srgbClr val="000000"/>
                </a:solidFill>
              </a:rPr>
              <a:t>What is a “Common Module”?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b="1" dirty="0">
                <a:solidFill>
                  <a:srgbClr val="000000"/>
                </a:solidFill>
              </a:rPr>
              <a:t>Why do we need them?</a:t>
            </a:r>
          </a:p>
          <a:p>
            <a:pPr marL="0" lvl="1" indent="0">
              <a:spcAft>
                <a:spcPts val="1800"/>
              </a:spcAft>
              <a:buClr>
                <a:schemeClr val="tx1"/>
              </a:buClr>
              <a:buNone/>
              <a:defRPr/>
            </a:pPr>
            <a:endParaRPr lang="en-GB" altLang="de-DE" b="1" dirty="0">
              <a:solidFill>
                <a:srgbClr val="000000"/>
              </a:solidFill>
            </a:endParaRPr>
          </a:p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b="1" dirty="0">
                <a:solidFill>
                  <a:srgbClr val="000000"/>
                </a:solidFill>
              </a:rPr>
              <a:t>for establishing a Common Module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4925" y="2146717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13 / Question 13: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abbreviations are used within the entire document?</a:t>
            </a: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624013" y="3212976"/>
            <a:ext cx="730726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all abbreviations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on the last page of the module description;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integrate all abbreviations (also those ones of the headers, footnotes, etc.);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use the format of the module description.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1319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67544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14: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the description of the future Common Module to the IG Chairman, to the LoD2 and LoD8 chairpersons and to the ESDC TM.</a:t>
            </a: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624013" y="3573016"/>
            <a:ext cx="73072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sending…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integrate everything according to the template;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format the document according to the template;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integrate the name of the responsible person in the footnote;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make a proper grammar- and spell-check according to </a:t>
            </a:r>
            <a:r>
              <a:rPr lang="en-GB" altLang="de-DE" sz="1800" b="1" u="sng" kern="0" dirty="0">
                <a:solidFill>
                  <a:srgbClr val="000000"/>
                </a:solidFill>
              </a:rPr>
              <a:t>British</a:t>
            </a:r>
            <a:r>
              <a:rPr lang="en-GB" altLang="de-DE" sz="1800" b="1" kern="0" dirty="0">
                <a:solidFill>
                  <a:srgbClr val="000000"/>
                </a:solidFill>
              </a:rPr>
              <a:t> English.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1974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15 / Question 15: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possible to issue ECTS Grades during the Common Module?</a:t>
            </a: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3212976"/>
            <a:ext cx="7307262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Bologna-Process (and according to ERASMUS+)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students should receive ECTS-grades;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ECTS-grades are not just a transfer of the national grades;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ECTS-grades request a certain calculation;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it would be useful that segments of the evaluation (e.g.: test(s), observations, presentations, etc.) are evaluated with the same amount of points;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  <a:hlinkClick r:id="rId2" action="ppaction://hlinkfile"/>
              </a:rPr>
              <a:t>Link to the calculation paper</a:t>
            </a:r>
            <a:r>
              <a:rPr lang="en-GB" altLang="de-DE" sz="1800" b="1" kern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5326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106B60A1-08DC-B843-ADDA-2A82DD728C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844824"/>
            <a:ext cx="2527308" cy="2520000"/>
          </a:xfrm>
          <a:prstGeom prst="rect">
            <a:avLst/>
          </a:prstGeom>
          <a:effectLst>
            <a:reflection blurRad="6350" stA="52000" endA="300" endPos="35000" dist="419100" dir="5400000" sy="-100000" algn="bl" rotWithShape="0"/>
          </a:effectLst>
        </p:spPr>
      </p:pic>
      <p:sp>
        <p:nvSpPr>
          <p:cNvPr id="7" name="Textfeld 6"/>
          <p:cNvSpPr txBox="1"/>
          <p:nvPr/>
        </p:nvSpPr>
        <p:spPr>
          <a:xfrm>
            <a:off x="5794994" y="3068960"/>
            <a:ext cx="3059877" cy="2123658"/>
          </a:xfrm>
          <a:prstGeom prst="rect">
            <a:avLst/>
          </a:prstGeom>
          <a:noFill/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GB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</a:t>
            </a:r>
          </a:p>
          <a:p>
            <a:pPr algn="ctr"/>
            <a:r>
              <a:rPr lang="en-GB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"/>
          <a:stretch/>
        </p:blipFill>
        <p:spPr>
          <a:xfrm>
            <a:off x="1540349" y="2996952"/>
            <a:ext cx="2502424" cy="2520000"/>
          </a:xfrm>
          <a:prstGeom prst="rect">
            <a:avLst/>
          </a:prstGeom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5130047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93368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494155" y="3717032"/>
            <a:ext cx="6393269" cy="1058329"/>
            <a:chOff x="1494155" y="3717032"/>
            <a:chExt cx="6393269" cy="1058329"/>
          </a:xfrm>
        </p:grpSpPr>
        <p:grpSp>
          <p:nvGrpSpPr>
            <p:cNvPr id="144" name="Gruppieren 143"/>
            <p:cNvGrpSpPr/>
            <p:nvPr/>
          </p:nvGrpSpPr>
          <p:grpSpPr>
            <a:xfrm>
              <a:off x="1494155" y="3717032"/>
              <a:ext cx="6393269" cy="1058329"/>
              <a:chOff x="1494155" y="3717032"/>
              <a:chExt cx="6393269" cy="1058329"/>
            </a:xfrm>
          </p:grpSpPr>
          <p:cxnSp>
            <p:nvCxnSpPr>
              <p:cNvPr id="86" name="Gerade Verbindung mit Pfeil 85"/>
              <p:cNvCxnSpPr/>
              <p:nvPr/>
            </p:nvCxnSpPr>
            <p:spPr bwMode="auto">
              <a:xfrm flipH="1">
                <a:off x="3167013" y="4282771"/>
                <a:ext cx="4720411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Gerade Verbindung mit Pfeil 11"/>
              <p:cNvCxnSpPr/>
              <p:nvPr/>
            </p:nvCxnSpPr>
            <p:spPr bwMode="auto">
              <a:xfrm flipH="1">
                <a:off x="3167012" y="4084387"/>
                <a:ext cx="3162998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Gerade Verbindung mit Pfeil 13"/>
              <p:cNvCxnSpPr/>
              <p:nvPr/>
            </p:nvCxnSpPr>
            <p:spPr bwMode="auto">
              <a:xfrm flipH="1">
                <a:off x="3167012" y="3890251"/>
                <a:ext cx="1560754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feld 12"/>
              <p:cNvSpPr txBox="1"/>
              <p:nvPr/>
            </p:nvSpPr>
            <p:spPr>
              <a:xfrm>
                <a:off x="1494155" y="3717032"/>
                <a:ext cx="1603571" cy="1058329"/>
              </a:xfrm>
              <a:prstGeom prst="rect">
                <a:avLst/>
              </a:prstGeom>
              <a:gradFill>
                <a:gsLst>
                  <a:gs pos="84000">
                    <a:schemeClr val="bg1">
                      <a:alpha val="50000"/>
                    </a:schemeClr>
                  </a:gs>
                  <a:gs pos="0">
                    <a:srgbClr val="0033CC"/>
                  </a:gs>
                  <a:gs pos="100000">
                    <a:srgbClr val="0033CC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>
                <a:noAutofit/>
              </a:bodyPr>
              <a:lstStyle>
                <a:defPPr>
                  <a:defRPr lang="de-DE"/>
                </a:defPPr>
                <a:lvl1pPr>
                  <a:defRPr sz="1100" b="1"/>
                </a:lvl1pPr>
              </a:lstStyle>
              <a:p>
                <a:pPr algn="ctr"/>
                <a:r>
                  <a:rPr lang="en-GB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Implementation Group</a:t>
                </a:r>
              </a:p>
              <a:p>
                <a:pPr algn="ctr"/>
                <a:r>
                  <a:rPr lang="en-GB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BOEI Representatives</a:t>
                </a:r>
              </a:p>
            </p:txBody>
          </p:sp>
        </p:grpSp>
        <p:pic>
          <p:nvPicPr>
            <p:cNvPr id="76" name="Grafik 7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9"/>
            <a:stretch/>
          </p:blipFill>
          <p:spPr>
            <a:xfrm>
              <a:off x="1987720" y="4101412"/>
              <a:ext cx="626322" cy="6319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32" name="Gerade Verbindung mit Pfeil 131"/>
          <p:cNvCxnSpPr/>
          <p:nvPr/>
        </p:nvCxnSpPr>
        <p:spPr bwMode="auto">
          <a:xfrm flipH="1" flipV="1">
            <a:off x="6919605" y="4365104"/>
            <a:ext cx="667187" cy="707362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mit Pfeil 134"/>
          <p:cNvCxnSpPr/>
          <p:nvPr/>
        </p:nvCxnSpPr>
        <p:spPr bwMode="auto">
          <a:xfrm flipH="1" flipV="1">
            <a:off x="5836032" y="4365104"/>
            <a:ext cx="1747089" cy="707362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mit Pfeil 139"/>
          <p:cNvCxnSpPr/>
          <p:nvPr/>
        </p:nvCxnSpPr>
        <p:spPr bwMode="auto">
          <a:xfrm flipV="1">
            <a:off x="7554686" y="4365104"/>
            <a:ext cx="347907" cy="711268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 flipH="1" flipV="1">
            <a:off x="3163383" y="4490975"/>
            <a:ext cx="3620128" cy="59421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Common Module</a:t>
            </a:r>
            <a:br>
              <a:rPr lang="en-GB" dirty="0"/>
            </a:br>
            <a:r>
              <a:rPr lang="en-GB" sz="2400" dirty="0"/>
              <a:t>What is it?</a:t>
            </a:r>
            <a:endParaRPr lang="en-GB" dirty="0"/>
          </a:p>
        </p:txBody>
      </p:sp>
      <p:grpSp>
        <p:nvGrpSpPr>
          <p:cNvPr id="106" name="Gruppieren 105"/>
          <p:cNvGrpSpPr/>
          <p:nvPr/>
        </p:nvGrpSpPr>
        <p:grpSpPr>
          <a:xfrm>
            <a:off x="1904363" y="4796441"/>
            <a:ext cx="789301" cy="1579025"/>
            <a:chOff x="1904363" y="4796441"/>
            <a:chExt cx="789301" cy="1579025"/>
          </a:xfrm>
        </p:grpSpPr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1904363" y="5223338"/>
              <a:ext cx="789301" cy="1152128"/>
            </a:xfrm>
            <a:prstGeom prst="rect">
              <a:avLst/>
            </a:prstGeom>
            <a:gradFill rotWithShape="1">
              <a:gsLst>
                <a:gs pos="38000">
                  <a:srgbClr val="003399"/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/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Approved</a:t>
              </a:r>
            </a:p>
            <a:p>
              <a:pPr algn="ctr"/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Common</a:t>
              </a:r>
              <a:b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Module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XXXX</a:t>
              </a:r>
            </a:p>
            <a:p>
              <a:pPr algn="ctr"/>
              <a:r>
                <a: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(X ECTS)</a:t>
              </a:r>
            </a:p>
          </p:txBody>
        </p:sp>
        <p:cxnSp>
          <p:nvCxnSpPr>
            <p:cNvPr id="52" name="Gerade Verbindung mit Pfeil 51"/>
            <p:cNvCxnSpPr/>
            <p:nvPr/>
          </p:nvCxnSpPr>
          <p:spPr bwMode="auto">
            <a:xfrm>
              <a:off x="2295456" y="4796441"/>
              <a:ext cx="0" cy="39600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5" name="Gruppieren 144"/>
          <p:cNvGrpSpPr/>
          <p:nvPr/>
        </p:nvGrpSpPr>
        <p:grpSpPr>
          <a:xfrm>
            <a:off x="2734964" y="5221060"/>
            <a:ext cx="1296048" cy="1152000"/>
            <a:chOff x="2734964" y="5221060"/>
            <a:chExt cx="1296048" cy="1152000"/>
          </a:xfrm>
        </p:grpSpPr>
        <p:cxnSp>
          <p:nvCxnSpPr>
            <p:cNvPr id="55" name="Gerade Verbindung mit Pfeil 54"/>
            <p:cNvCxnSpPr/>
            <p:nvPr/>
          </p:nvCxnSpPr>
          <p:spPr bwMode="auto">
            <a:xfrm>
              <a:off x="2734964" y="5796232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Rectangle 65"/>
            <p:cNvSpPr>
              <a:spLocks noChangeArrowheads="1"/>
            </p:cNvSpPr>
            <p:nvPr/>
          </p:nvSpPr>
          <p:spPr bwMode="auto">
            <a:xfrm>
              <a:off x="3167012" y="5221060"/>
              <a:ext cx="864000" cy="11520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/>
              <a:r>
                <a:rPr lang="en-GB" sz="1200" b="1" dirty="0" err="1"/>
                <a:t>Implemen</a:t>
              </a:r>
              <a:r>
                <a:rPr lang="en-GB" sz="1200" b="1" dirty="0"/>
                <a:t>-</a:t>
              </a:r>
            </a:p>
            <a:p>
              <a:pPr algn="ctr"/>
              <a:r>
                <a:rPr lang="en-GB" sz="1200" b="1" dirty="0" err="1"/>
                <a:t>tation</a:t>
              </a:r>
              <a:endParaRPr lang="en-GB" sz="1200" b="1" dirty="0"/>
            </a:p>
            <a:p>
              <a:pPr algn="ctr"/>
              <a:r>
                <a:rPr lang="en-GB" sz="1200" b="1" dirty="0"/>
                <a:t>(national</a:t>
              </a:r>
            </a:p>
            <a:p>
              <a:pPr algn="ctr"/>
              <a:r>
                <a:rPr lang="en-GB" sz="1200" b="1" dirty="0"/>
                <a:t>Curricula)</a:t>
              </a:r>
              <a:endParaRPr lang="en-GB" sz="1400" b="1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4496496" y="1582974"/>
            <a:ext cx="1523528" cy="2750002"/>
            <a:chOff x="4496496" y="1582974"/>
            <a:chExt cx="1523528" cy="2750002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4496496" y="3084507"/>
              <a:ext cx="1523528" cy="1248469"/>
              <a:chOff x="4502120" y="3084507"/>
              <a:chExt cx="1523528" cy="1248469"/>
            </a:xfrm>
          </p:grpSpPr>
          <p:sp>
            <p:nvSpPr>
              <p:cNvPr id="46" name="Textfeld 45"/>
              <p:cNvSpPr txBox="1"/>
              <p:nvPr/>
            </p:nvSpPr>
            <p:spPr>
              <a:xfrm>
                <a:off x="4742635" y="3828976"/>
                <a:ext cx="1080000" cy="504000"/>
              </a:xfrm>
              <a:prstGeom prst="rect">
                <a:avLst/>
              </a:prstGeom>
              <a:gradFill>
                <a:gsLst>
                  <a:gs pos="48700">
                    <a:schemeClr val="bg1">
                      <a:alpha val="50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100" b="1" dirty="0"/>
                  <a:t>~ 80 Education</a:t>
                </a:r>
              </a:p>
              <a:p>
                <a:pPr algn="ctr"/>
                <a:r>
                  <a:rPr lang="en-GB" sz="1100" b="1" dirty="0"/>
                  <a:t>Experts</a:t>
                </a:r>
              </a:p>
            </p:txBody>
          </p:sp>
          <p:cxnSp>
            <p:nvCxnSpPr>
              <p:cNvPr id="47" name="Gerade Verbindung mit Pfeil 46"/>
              <p:cNvCxnSpPr/>
              <p:nvPr/>
            </p:nvCxnSpPr>
            <p:spPr bwMode="auto">
              <a:xfrm>
                <a:off x="5283037" y="3084507"/>
                <a:ext cx="1" cy="28800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8" name="Picture 3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2120" y="3410324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54658" y="3410324"/>
                <a:ext cx="970990" cy="324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22" name="Gruppieren 21"/>
            <p:cNvGrpSpPr/>
            <p:nvPr/>
          </p:nvGrpSpPr>
          <p:grpSpPr>
            <a:xfrm>
              <a:off x="4667095" y="1582974"/>
              <a:ext cx="1223963" cy="1502406"/>
              <a:chOff x="4673268" y="3438762"/>
              <a:chExt cx="1223963" cy="1502406"/>
            </a:xfrm>
          </p:grpSpPr>
          <p:sp>
            <p:nvSpPr>
              <p:cNvPr id="33" name="Rectangle 65"/>
              <p:cNvSpPr>
                <a:spLocks noChangeArrowheads="1"/>
              </p:cNvSpPr>
              <p:nvPr/>
            </p:nvSpPr>
            <p:spPr bwMode="auto">
              <a:xfrm>
                <a:off x="4673268" y="3438762"/>
                <a:ext cx="1223963" cy="1502406"/>
              </a:xfrm>
              <a:prstGeom prst="rect">
                <a:avLst/>
              </a:prstGeom>
              <a:gradFill rotWithShape="1">
                <a:gsLst>
                  <a:gs pos="38000">
                    <a:srgbClr val="003399"/>
                  </a:gs>
                  <a:gs pos="100000">
                    <a:srgbClr val="FFFF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Ctr="1"/>
              <a:lstStyle/>
              <a:p>
                <a:pPr algn="ctr"/>
                <a: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Proposed</a:t>
                </a:r>
                <a:b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</a:br>
                <a: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Module</a:t>
                </a:r>
              </a:p>
              <a:p>
                <a:pPr algn="ctr"/>
                <a:endPara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/>
                <a:endPara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Cultural</a:t>
                </a:r>
              </a:p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Awareness</a:t>
                </a:r>
              </a:p>
              <a:p>
                <a:pPr algn="ctr"/>
                <a:r>
                  <a:rPr lang="en-GB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(2 ECTS)</a:t>
                </a:r>
              </a:p>
            </p:txBody>
          </p:sp>
          <p:pic>
            <p:nvPicPr>
              <p:cNvPr id="34" name="Picture 3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938" y="3888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5" name="Picture 3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329" y="3924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6" name="Picture 28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204" y="3888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21" name="Gruppieren 20"/>
          <p:cNvGrpSpPr/>
          <p:nvPr/>
        </p:nvGrpSpPr>
        <p:grpSpPr>
          <a:xfrm>
            <a:off x="6251820" y="1582974"/>
            <a:ext cx="1223963" cy="2750002"/>
            <a:chOff x="6251820" y="1582974"/>
            <a:chExt cx="1223963" cy="2750002"/>
          </a:xfrm>
        </p:grpSpPr>
        <p:grpSp>
          <p:nvGrpSpPr>
            <p:cNvPr id="80" name="Gruppieren 79"/>
            <p:cNvGrpSpPr/>
            <p:nvPr/>
          </p:nvGrpSpPr>
          <p:grpSpPr>
            <a:xfrm>
              <a:off x="6275588" y="2947061"/>
              <a:ext cx="1173844" cy="1385915"/>
              <a:chOff x="6020922" y="2947061"/>
              <a:chExt cx="1173844" cy="1385915"/>
            </a:xfrm>
          </p:grpSpPr>
          <p:grpSp>
            <p:nvGrpSpPr>
              <p:cNvPr id="75" name="Gruppieren 74"/>
              <p:cNvGrpSpPr/>
              <p:nvPr/>
            </p:nvGrpSpPr>
            <p:grpSpPr>
              <a:xfrm>
                <a:off x="6020922" y="2947061"/>
                <a:ext cx="1173844" cy="784169"/>
                <a:chOff x="6020922" y="2947061"/>
                <a:chExt cx="1173844" cy="784169"/>
              </a:xfrm>
            </p:grpSpPr>
            <p:cxnSp>
              <p:nvCxnSpPr>
                <p:cNvPr id="74" name="Gerade Verbindung mit Pfeil 73"/>
                <p:cNvCxnSpPr/>
                <p:nvPr/>
              </p:nvCxnSpPr>
              <p:spPr bwMode="auto">
                <a:xfrm>
                  <a:off x="6607817" y="2947061"/>
                  <a:ext cx="1" cy="432000"/>
                </a:xfrm>
                <a:prstGeom prst="straightConnector1">
                  <a:avLst/>
                </a:prstGeom>
                <a:noFill/>
                <a:ln w="63500" cap="flat" cmpd="sng" algn="ctr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73" name="Gruppieren 72"/>
                <p:cNvGrpSpPr/>
                <p:nvPr/>
              </p:nvGrpSpPr>
              <p:grpSpPr>
                <a:xfrm>
                  <a:off x="6020922" y="3407230"/>
                  <a:ext cx="1173844" cy="324000"/>
                  <a:chOff x="9252520" y="3219238"/>
                  <a:chExt cx="1173844" cy="324000"/>
                </a:xfrm>
              </p:grpSpPr>
              <p:pic>
                <p:nvPicPr>
                  <p:cNvPr id="70" name="Picture 33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52520" y="3219238"/>
                    <a:ext cx="1173844" cy="3240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72" name="Textfeld 71"/>
                  <p:cNvSpPr txBox="1"/>
                  <p:nvPr/>
                </p:nvSpPr>
                <p:spPr>
                  <a:xfrm>
                    <a:off x="9640297" y="3270342"/>
                    <a:ext cx="779059" cy="9233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00" b="1" dirty="0"/>
                      <a:t>Strategic Partnership</a:t>
                    </a:r>
                  </a:p>
                </p:txBody>
              </p:sp>
            </p:grpSp>
          </p:grpSp>
          <p:sp>
            <p:nvSpPr>
              <p:cNvPr id="77" name="Textfeld 76"/>
              <p:cNvSpPr txBox="1"/>
              <p:nvPr/>
            </p:nvSpPr>
            <p:spPr>
              <a:xfrm>
                <a:off x="6075344" y="3828976"/>
                <a:ext cx="1080000" cy="504000"/>
              </a:xfrm>
              <a:prstGeom prst="rect">
                <a:avLst/>
              </a:prstGeom>
              <a:gradFill>
                <a:gsLst>
                  <a:gs pos="48700">
                    <a:schemeClr val="bg1">
                      <a:alpha val="50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noAutofit/>
              </a:bodyPr>
              <a:lstStyle>
                <a:defPPr>
                  <a:defRPr lang="de-DE"/>
                </a:defPPr>
                <a:lvl1pPr>
                  <a:defRPr sz="1100" b="1"/>
                </a:lvl1pPr>
              </a:lstStyle>
              <a:p>
                <a:pPr algn="ctr"/>
                <a:r>
                  <a:rPr lang="en-GB" dirty="0"/>
                  <a:t>5 BOE</a:t>
                </a:r>
              </a:p>
              <a:p>
                <a:pPr algn="ctr"/>
                <a:r>
                  <a:rPr lang="en-GB" dirty="0"/>
                  <a:t>Institutions</a:t>
                </a:r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6251820" y="1582974"/>
              <a:ext cx="1223963" cy="1502406"/>
              <a:chOff x="5997703" y="3438762"/>
              <a:chExt cx="1223963" cy="1502406"/>
            </a:xfrm>
          </p:grpSpPr>
          <p:sp>
            <p:nvSpPr>
              <p:cNvPr id="29" name="Rectangle 65"/>
              <p:cNvSpPr>
                <a:spLocks noChangeArrowheads="1"/>
              </p:cNvSpPr>
              <p:nvPr/>
            </p:nvSpPr>
            <p:spPr bwMode="auto">
              <a:xfrm>
                <a:off x="5997703" y="3438762"/>
                <a:ext cx="1223963" cy="1502406"/>
              </a:xfrm>
              <a:prstGeom prst="rect">
                <a:avLst/>
              </a:prstGeom>
              <a:gradFill rotWithShape="1">
                <a:gsLst>
                  <a:gs pos="38000">
                    <a:srgbClr val="003399"/>
                  </a:gs>
                  <a:gs pos="100000">
                    <a:srgbClr val="FFFF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Ctr="1"/>
              <a:lstStyle/>
              <a:p>
                <a:pPr algn="ctr"/>
                <a: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Proposed</a:t>
                </a:r>
                <a:b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</a:br>
                <a: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Module</a:t>
                </a:r>
              </a:p>
              <a:p>
                <a:pPr algn="ctr"/>
                <a:endPara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/>
                <a:endPara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Electronic</a:t>
                </a:r>
              </a:p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Warfare</a:t>
                </a:r>
              </a:p>
              <a:p>
                <a:pPr algn="ctr"/>
                <a:r>
                  <a:rPr lang="en-GB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(2 ECTS)</a:t>
                </a:r>
              </a:p>
            </p:txBody>
          </p:sp>
          <p:pic>
            <p:nvPicPr>
              <p:cNvPr id="30" name="Picture 15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1637" y="3888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244" y="3924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2" name="Picture 25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5488" y="3888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105" name="Gruppieren 104"/>
          <p:cNvGrpSpPr/>
          <p:nvPr/>
        </p:nvGrpSpPr>
        <p:grpSpPr>
          <a:xfrm>
            <a:off x="2330134" y="2065378"/>
            <a:ext cx="2154129" cy="1599432"/>
            <a:chOff x="2330134" y="2065378"/>
            <a:chExt cx="2154129" cy="1599432"/>
          </a:xfrm>
        </p:grpSpPr>
        <p:sp>
          <p:nvSpPr>
            <p:cNvPr id="97" name="Textfeld 96"/>
            <p:cNvSpPr txBox="1"/>
            <p:nvPr/>
          </p:nvSpPr>
          <p:spPr>
            <a:xfrm>
              <a:off x="2912352" y="2065378"/>
              <a:ext cx="1571911" cy="1234208"/>
            </a:xfrm>
            <a:prstGeom prst="rect">
              <a:avLst/>
            </a:prstGeom>
            <a:gradFill>
              <a:gsLst>
                <a:gs pos="96000">
                  <a:schemeClr val="bg1"/>
                </a:gs>
                <a:gs pos="31000">
                  <a:schemeClr val="bg1">
                    <a:alpha val="50000"/>
                  </a:schemeClr>
                </a:gs>
                <a:gs pos="0">
                  <a:srgbClr val="0033CC"/>
                </a:gs>
                <a:gs pos="100000">
                  <a:srgbClr val="0033CC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>
              <a:no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IG + LoD 8 Chairmen 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pre-check: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900" dirty="0"/>
                <a:t>Strategy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900" dirty="0"/>
                <a:t>Goal-correctness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900" dirty="0"/>
                <a:t>Learning Outcomes</a:t>
              </a:r>
              <a:br>
                <a:rPr lang="en-GB" sz="900" dirty="0"/>
              </a:br>
              <a:r>
                <a:rPr lang="en-GB" sz="900" dirty="0"/>
                <a:t>acc. to LoD 2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900" dirty="0"/>
                <a:t>ECTS correctness</a:t>
              </a:r>
              <a:br>
                <a:rPr lang="en-GB" sz="900" dirty="0"/>
              </a:br>
              <a:r>
                <a:rPr lang="en-GB" sz="900" dirty="0"/>
                <a:t>(law, regulations)</a:t>
              </a:r>
            </a:p>
          </p:txBody>
        </p:sp>
        <p:cxnSp>
          <p:nvCxnSpPr>
            <p:cNvPr id="99" name="Gerade Verbindung mit Pfeil 98"/>
            <p:cNvCxnSpPr/>
            <p:nvPr/>
          </p:nvCxnSpPr>
          <p:spPr bwMode="auto">
            <a:xfrm flipH="1">
              <a:off x="2330134" y="3299586"/>
              <a:ext cx="582218" cy="365224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2" name="Gruppieren 111"/>
          <p:cNvGrpSpPr/>
          <p:nvPr/>
        </p:nvGrpSpPr>
        <p:grpSpPr>
          <a:xfrm>
            <a:off x="4088264" y="5241344"/>
            <a:ext cx="2206848" cy="241980"/>
            <a:chOff x="4088264" y="5241344"/>
            <a:chExt cx="2206848" cy="241980"/>
          </a:xfrm>
        </p:grpSpPr>
        <p:grpSp>
          <p:nvGrpSpPr>
            <p:cNvPr id="110" name="Gruppieren 109"/>
            <p:cNvGrpSpPr/>
            <p:nvPr/>
          </p:nvGrpSpPr>
          <p:grpSpPr>
            <a:xfrm>
              <a:off x="4527598" y="5241344"/>
              <a:ext cx="1767514" cy="241980"/>
              <a:chOff x="4652383" y="5017335"/>
              <a:chExt cx="1767514" cy="241980"/>
            </a:xfrm>
          </p:grpSpPr>
          <p:sp>
            <p:nvSpPr>
              <p:cNvPr id="67" name="Textfeld 66"/>
              <p:cNvSpPr txBox="1"/>
              <p:nvPr/>
            </p:nvSpPr>
            <p:spPr>
              <a:xfrm>
                <a:off x="4652383" y="5017335"/>
                <a:ext cx="1767514" cy="241980"/>
              </a:xfrm>
              <a:prstGeom prst="rect">
                <a:avLst/>
              </a:prstGeom>
              <a:gradFill>
                <a:gsLst>
                  <a:gs pos="48700">
                    <a:schemeClr val="bg1">
                      <a:alpha val="50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36000" rIns="36000" bIns="36000" rtlCol="0">
                <a:spAutoFit/>
              </a:bodyPr>
              <a:lstStyle>
                <a:defPPr>
                  <a:defRPr lang="de-DE"/>
                </a:defPPr>
                <a:lvl1pPr>
                  <a:defRPr sz="1100" b="1"/>
                </a:lvl1pPr>
              </a:lstStyle>
              <a:p>
                <a:r>
                  <a:rPr lang="en-GB" dirty="0"/>
                  <a:t>External Evaluation?</a:t>
                </a:r>
              </a:p>
            </p:txBody>
          </p:sp>
          <p:pic>
            <p:nvPicPr>
              <p:cNvPr id="66" name="Picture 30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6064" y="5033496"/>
                <a:ext cx="309090" cy="20606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cxnSp>
          <p:nvCxnSpPr>
            <p:cNvPr id="111" name="Gerade Verbindung mit Pfeil 110"/>
            <p:cNvCxnSpPr/>
            <p:nvPr/>
          </p:nvCxnSpPr>
          <p:spPr bwMode="auto">
            <a:xfrm>
              <a:off x="4088264" y="5360516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7" name="Gruppieren 116"/>
          <p:cNvGrpSpPr/>
          <p:nvPr/>
        </p:nvGrpSpPr>
        <p:grpSpPr>
          <a:xfrm>
            <a:off x="6344768" y="5085185"/>
            <a:ext cx="2031322" cy="1278558"/>
            <a:chOff x="6344768" y="5085185"/>
            <a:chExt cx="2031322" cy="1278558"/>
          </a:xfrm>
        </p:grpSpPr>
        <p:cxnSp>
          <p:nvCxnSpPr>
            <p:cNvPr id="114" name="Gerade Verbindung mit Pfeil 113"/>
            <p:cNvCxnSpPr/>
            <p:nvPr/>
          </p:nvCxnSpPr>
          <p:spPr bwMode="auto">
            <a:xfrm>
              <a:off x="6345765" y="5359016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mit Pfeil 114"/>
            <p:cNvCxnSpPr/>
            <p:nvPr/>
          </p:nvCxnSpPr>
          <p:spPr bwMode="auto">
            <a:xfrm>
              <a:off x="6344768" y="6162256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feld 63"/>
            <p:cNvSpPr txBox="1"/>
            <p:nvPr/>
          </p:nvSpPr>
          <p:spPr>
            <a:xfrm>
              <a:off x="6790152" y="5085185"/>
              <a:ext cx="1585938" cy="1278558"/>
            </a:xfrm>
            <a:prstGeom prst="rect">
              <a:avLst/>
            </a:prstGeom>
            <a:gradFill>
              <a:gsLst>
                <a:gs pos="48700">
                  <a:schemeClr val="bg1">
                    <a:alpha val="50000"/>
                  </a:schemeClr>
                </a:gs>
                <a:gs pos="0">
                  <a:srgbClr val="0033CC"/>
                </a:gs>
                <a:gs pos="100000">
                  <a:srgbClr val="0033CC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no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Regular</a:t>
              </a:r>
            </a:p>
            <a:p>
              <a:pPr algn="ctr"/>
              <a:r>
                <a:rPr lang="en-GB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adjustment(s)</a:t>
              </a:r>
            </a:p>
            <a:p>
              <a:pPr algn="ctr"/>
              <a:endParaRPr lang="en-GB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GB" sz="9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see:</a:t>
              </a:r>
            </a:p>
            <a:p>
              <a:pPr algn="ctr"/>
              <a:r>
                <a:rPr lang="en-GB" sz="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http://www.emilyo.eu/node/988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091392" y="5525344"/>
            <a:ext cx="2234362" cy="838398"/>
            <a:chOff x="4091392" y="5525344"/>
            <a:chExt cx="2234362" cy="838398"/>
          </a:xfrm>
        </p:grpSpPr>
        <p:sp>
          <p:nvSpPr>
            <p:cNvPr id="68" name="Geschweifte Klammer links 67"/>
            <p:cNvSpPr/>
            <p:nvPr/>
          </p:nvSpPr>
          <p:spPr bwMode="auto">
            <a:xfrm rot="5400000">
              <a:off x="5316059" y="4705781"/>
              <a:ext cx="190132" cy="1829258"/>
            </a:xfrm>
            <a:prstGeom prst="leftBrace">
              <a:avLst>
                <a:gd name="adj1" fmla="val 50409"/>
                <a:gd name="adj2" fmla="val 50000"/>
              </a:avLst>
            </a:prstGeom>
            <a:noFill/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525392" y="5952485"/>
              <a:ext cx="1767514" cy="411257"/>
            </a:xfrm>
            <a:prstGeom prst="rect">
              <a:avLst/>
            </a:prstGeom>
            <a:gradFill>
              <a:gsLst>
                <a:gs pos="48700">
                  <a:schemeClr val="bg1">
                    <a:alpha val="50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>
              <a:sp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dirty="0"/>
                <a:t>Internal Quality</a:t>
              </a:r>
            </a:p>
            <a:p>
              <a:pPr algn="ctr"/>
              <a:r>
                <a:rPr lang="en-GB" dirty="0"/>
                <a:t>Assurance System</a:t>
              </a:r>
            </a:p>
          </p:txBody>
        </p:sp>
        <p:cxnSp>
          <p:nvCxnSpPr>
            <p:cNvPr id="107" name="Gerade Verbindung mit Pfeil 106"/>
            <p:cNvCxnSpPr/>
            <p:nvPr/>
          </p:nvCxnSpPr>
          <p:spPr bwMode="auto">
            <a:xfrm>
              <a:off x="4091392" y="6165304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" name="Gruppieren 14"/>
            <p:cNvGrpSpPr/>
            <p:nvPr/>
          </p:nvGrpSpPr>
          <p:grpSpPr>
            <a:xfrm>
              <a:off x="4556236" y="5665752"/>
              <a:ext cx="1709060" cy="254193"/>
              <a:chOff x="4556236" y="5665752"/>
              <a:chExt cx="1709060" cy="254193"/>
            </a:xfrm>
          </p:grpSpPr>
          <p:pic>
            <p:nvPicPr>
              <p:cNvPr id="58" name="Picture 15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3516" y="5667945"/>
                <a:ext cx="378000" cy="25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59" name="Picture 5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4279" y="5665752"/>
                <a:ext cx="378000" cy="25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60" name="Picture 11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7296" y="5665752"/>
                <a:ext cx="378000" cy="25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85" name="Picture 21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236" y="5665752"/>
                <a:ext cx="378000" cy="25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2" name="Gruppieren 1"/>
          <p:cNvGrpSpPr/>
          <p:nvPr/>
        </p:nvGrpSpPr>
        <p:grpSpPr>
          <a:xfrm>
            <a:off x="7812533" y="1582974"/>
            <a:ext cx="1223963" cy="2744131"/>
            <a:chOff x="7812533" y="1582974"/>
            <a:chExt cx="1223963" cy="2744131"/>
          </a:xfrm>
        </p:grpSpPr>
        <p:cxnSp>
          <p:nvCxnSpPr>
            <p:cNvPr id="9" name="Gerade Verbindung mit Pfeil 8"/>
            <p:cNvCxnSpPr/>
            <p:nvPr/>
          </p:nvCxnSpPr>
          <p:spPr bwMode="auto">
            <a:xfrm>
              <a:off x="8424513" y="2946889"/>
              <a:ext cx="1" cy="43200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feld 7"/>
            <p:cNvSpPr txBox="1"/>
            <p:nvPr/>
          </p:nvSpPr>
          <p:spPr>
            <a:xfrm>
              <a:off x="7887424" y="3823105"/>
              <a:ext cx="1080000" cy="504000"/>
            </a:xfrm>
            <a:prstGeom prst="rect">
              <a:avLst/>
            </a:prstGeom>
            <a:gradFill>
              <a:gsLst>
                <a:gs pos="48700">
                  <a:schemeClr val="bg1">
                    <a:alpha val="50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no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dirty="0"/>
                <a:t>Experts from</a:t>
              </a:r>
            </a:p>
            <a:p>
              <a:pPr algn="ctr"/>
              <a:r>
                <a:rPr lang="en-GB" dirty="0"/>
                <a:t>BOEI &amp; MOD</a:t>
              </a:r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7812533" y="1582974"/>
              <a:ext cx="1223963" cy="1502406"/>
            </a:xfrm>
            <a:prstGeom prst="rect">
              <a:avLst/>
            </a:prstGeom>
            <a:gradFill rotWithShape="1">
              <a:gsLst>
                <a:gs pos="38000">
                  <a:srgbClr val="003399"/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Ctr="1"/>
            <a:lstStyle/>
            <a:p>
              <a:pPr algn="ctr"/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Proposed</a:t>
              </a:r>
              <a:b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Module</a:t>
              </a:r>
            </a:p>
            <a:p>
              <a:pPr algn="ctr"/>
              <a:endPara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en-GB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Fighting in</a:t>
              </a: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Build-Up Areas</a:t>
              </a:r>
            </a:p>
            <a:p>
              <a:pPr algn="ctr"/>
              <a:r>
                <a: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(3 ECTS)</a:t>
              </a:r>
            </a:p>
          </p:txBody>
        </p:sp>
        <p:pic>
          <p:nvPicPr>
            <p:cNvPr id="84" name="Grafik 83"/>
            <p:cNvPicPr>
              <a:picLocks noChangeAspect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6822" y="1997040"/>
              <a:ext cx="401393" cy="486000"/>
            </a:xfrm>
            <a:prstGeom prst="rect">
              <a:avLst/>
            </a:prstGeom>
          </p:spPr>
        </p:pic>
        <p:pic>
          <p:nvPicPr>
            <p:cNvPr id="87" name="Picture 18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419" y="3406897"/>
              <a:ext cx="484574" cy="324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1494155" y="1592213"/>
            <a:ext cx="1603571" cy="2074700"/>
            <a:chOff x="1494155" y="1592213"/>
            <a:chExt cx="1603571" cy="2074700"/>
          </a:xfrm>
        </p:grpSpPr>
        <p:cxnSp>
          <p:nvCxnSpPr>
            <p:cNvPr id="16" name="Gerade Verbindung mit Pfeil 15"/>
            <p:cNvCxnSpPr/>
            <p:nvPr/>
          </p:nvCxnSpPr>
          <p:spPr bwMode="auto">
            <a:xfrm>
              <a:off x="2288622" y="3162913"/>
              <a:ext cx="0" cy="50400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16"/>
            <p:cNvSpPr txBox="1"/>
            <p:nvPr/>
          </p:nvSpPr>
          <p:spPr>
            <a:xfrm>
              <a:off x="1494155" y="1592213"/>
              <a:ext cx="1603571" cy="411257"/>
            </a:xfrm>
            <a:prstGeom prst="rect">
              <a:avLst/>
            </a:prstGeom>
            <a:gradFill>
              <a:gsLst>
                <a:gs pos="48700">
                  <a:schemeClr val="bg1">
                    <a:alpha val="50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dirty="0"/>
                <a:t>Request comments</a:t>
              </a:r>
            </a:p>
            <a:p>
              <a:r>
                <a:rPr lang="en-GB" dirty="0"/>
                <a:t>from 65 BOEI (or MOD)</a:t>
              </a:r>
            </a:p>
          </p:txBody>
        </p:sp>
        <p:pic>
          <p:nvPicPr>
            <p:cNvPr id="78" name="Picture 2" descr="File:European Union main map.svg - Wikipedia"/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7128" y="2072429"/>
              <a:ext cx="1082987" cy="1044000"/>
            </a:xfrm>
            <a:prstGeom prst="rect">
              <a:avLst/>
            </a:prstGeom>
            <a:noFill/>
            <a:ln>
              <a:solidFill>
                <a:srgbClr val="003399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34925" y="2664191"/>
            <a:ext cx="1187450" cy="690732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6053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6028" y="1552552"/>
            <a:ext cx="7747972" cy="48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395413" y="1554163"/>
            <a:ext cx="7758112" cy="48815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4873"/>
              </p:ext>
            </p:extLst>
          </p:nvPr>
        </p:nvGraphicFramePr>
        <p:xfrm>
          <a:off x="1465192" y="1614097"/>
          <a:ext cx="7588888" cy="4742928"/>
        </p:xfrm>
        <a:graphic>
          <a:graphicData uri="http://schemas.openxmlformats.org/drawingml/2006/table">
            <a:tbl>
              <a:tblPr firstRow="1" firstCol="1" bandRow="1"/>
              <a:tblGrid>
                <a:gridCol w="275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6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Common Module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ECTS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Common Module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ECTS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Advanced Technologies in Borders Surveillance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Individual Personal Development and Meta-Communication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for ICAO LPR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Interoperability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P1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Irregular Warfare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P2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Law of Armed Conflict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Basic Military English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Leadership &amp; Agility in Complex Environments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Battle Physical, Mental and Survival Training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Leadership in Communication - IMLA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Biosafety and Bioterrorism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noProof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Leadership, Motivation and Influence - IMLA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1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Budget &amp; Finance in EU Defence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Maritime Leadership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41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Close Quarter Battle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Maritime Security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41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Common Operating Environment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Ethics (A)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Common Security and Defence Policy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Ethics (B)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Comprehensive Approach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4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Instructor Training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3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CMO/PSO (4 Sub-Modules [A, B, C, D])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(A)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0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Crisis Management (Military Leadership) – IMLA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(B)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Cross Cultural Communication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(C)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CSDP-Olympiad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Strategy and Security in the Baltic Sea Region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10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Cultural Awareness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Senior Cadets’ Seminar on Leadership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1.5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8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Cyber Security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Small Unit Tactics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Defence and Security Economics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4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Social Engineering Protection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Digital Leadership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Space Applications for Security and Defence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99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Electronic Warfare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Stress Management - IMLA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99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Aircraft Maintenance SET P1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Troop Leading Procedures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89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Aircraft Maintenance SET P2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Technologies in Cyber Security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English for Aircraft Maintenance SET P3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Unmanned</a:t>
                      </a: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Aerial Systems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35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Aviation Security Personnel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Winter Warfare Basic Module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17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Fighting In Built Up Area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(NCM/Intern)  Aerospace Technology (PL / MUT)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6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8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How to meet the Media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 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Total: 52</a:t>
                      </a:r>
                      <a:endParaRPr lang="en-GB" sz="14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139.5</a:t>
                      </a:r>
                      <a:endParaRPr lang="en-GB" sz="14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Common Module</a:t>
            </a:r>
            <a:br>
              <a:rPr lang="en-GB" dirty="0"/>
            </a:br>
            <a:r>
              <a:rPr lang="en-GB" sz="2400" dirty="0"/>
              <a:t>Which ones are existing?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925" y="3437023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9252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Common Module</a:t>
            </a:r>
            <a:br>
              <a:rPr lang="en-GB" dirty="0"/>
            </a:br>
            <a:r>
              <a:rPr lang="en-US" sz="2400" dirty="0"/>
              <a:t>Why do we need them?</a:t>
            </a:r>
            <a:endParaRPr lang="en-GB" dirty="0"/>
          </a:p>
        </p:txBody>
      </p:sp>
      <p:sp>
        <p:nvSpPr>
          <p:cNvPr id="79" name="Rectangle 65"/>
          <p:cNvSpPr>
            <a:spLocks noChangeArrowheads="1"/>
          </p:cNvSpPr>
          <p:nvPr/>
        </p:nvSpPr>
        <p:spPr bwMode="auto">
          <a:xfrm>
            <a:off x="4871698" y="2898568"/>
            <a:ext cx="789301" cy="1152128"/>
          </a:xfrm>
          <a:prstGeom prst="rect">
            <a:avLst/>
          </a:prstGeom>
          <a:gradFill rotWithShape="1">
            <a:gsLst>
              <a:gs pos="38000">
                <a:srgbClr val="003399"/>
              </a:gs>
              <a:gs pos="100000">
                <a:srgbClr val="FF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Approved</a:t>
            </a:r>
          </a:p>
          <a:p>
            <a:pPr algn="ctr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</a:t>
            </a:r>
            <a:b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Module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XXXX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 ECTS)</a:t>
            </a:r>
          </a:p>
        </p:txBody>
      </p:sp>
      <p:sp>
        <p:nvSpPr>
          <p:cNvPr id="82" name="Inhaltsplatzhalter 3"/>
          <p:cNvSpPr>
            <a:spLocks noGrp="1"/>
          </p:cNvSpPr>
          <p:nvPr>
            <p:ph idx="1"/>
          </p:nvPr>
        </p:nvSpPr>
        <p:spPr>
          <a:xfrm>
            <a:off x="1624013" y="1651001"/>
            <a:ext cx="7307262" cy="1201936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sz="2000" dirty="0"/>
              <a:t>Official mandate for the Implementation Group:</a:t>
            </a:r>
            <a:br>
              <a:rPr lang="en-GB" altLang="de-DE" sz="2000" dirty="0"/>
            </a:br>
            <a:r>
              <a:rPr lang="en-GB" altLang="de-DE" sz="2000" dirty="0"/>
              <a:t>“</a:t>
            </a:r>
            <a:r>
              <a:rPr lang="en-GB" altLang="de-DE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Harmonisation</a:t>
            </a:r>
            <a:r>
              <a:rPr lang="en-GB" altLang="de-DE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2000" i="1" dirty="0"/>
              <a:t>of the EU basic officer education</a:t>
            </a:r>
            <a:r>
              <a:rPr lang="en-GB" altLang="de-DE" sz="2000" dirty="0"/>
              <a:t>”</a:t>
            </a:r>
          </a:p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sz="2000" b="1" dirty="0"/>
              <a:t>Practical: Facilitates exchanges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1514836" y="3199844"/>
            <a:ext cx="1879795" cy="1597160"/>
            <a:chOff x="1514836" y="3416016"/>
            <a:chExt cx="1879795" cy="1597160"/>
          </a:xfrm>
        </p:grpSpPr>
        <p:sp>
          <p:nvSpPr>
            <p:cNvPr id="56" name="Rectangle 65"/>
            <p:cNvSpPr>
              <a:spLocks noChangeArrowheads="1"/>
            </p:cNvSpPr>
            <p:nvPr/>
          </p:nvSpPr>
          <p:spPr bwMode="auto">
            <a:xfrm>
              <a:off x="1521288" y="3861176"/>
              <a:ext cx="1872208" cy="11520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GB" sz="1600" b="1" dirty="0"/>
                <a:t>Implementation</a:t>
              </a:r>
              <a:endParaRPr lang="en-GB" sz="1200" b="1" dirty="0"/>
            </a:p>
            <a:p>
              <a:pPr algn="ctr"/>
              <a:r>
                <a:rPr lang="en-GB" sz="1200" b="1" dirty="0"/>
                <a:t>into national Curriculum</a:t>
              </a:r>
            </a:p>
            <a:p>
              <a:pPr algn="ctr"/>
              <a:r>
                <a:rPr lang="en-GB" sz="1200" b="1" dirty="0"/>
                <a:t>or international offer on case-by-case basis</a:t>
              </a:r>
              <a:endParaRPr lang="en-GB" sz="1400" b="1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514836" y="3416016"/>
              <a:ext cx="187979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rIns="36000" rtlCol="0" anchor="ctr">
              <a:spAutoFit/>
            </a:bodyPr>
            <a:lstStyle>
              <a:defPPr>
                <a:defRPr lang="de-DE"/>
              </a:defPPr>
              <a:lvl1pPr algn="ctr">
                <a:defRPr b="1"/>
              </a:lvl1pPr>
            </a:lstStyle>
            <a:p>
              <a:r>
                <a:rPr lang="en-GB" dirty="0"/>
                <a:t>Country “A”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121532" y="3212828"/>
            <a:ext cx="1879795" cy="1597160"/>
            <a:chOff x="7121532" y="3429000"/>
            <a:chExt cx="1879795" cy="1597160"/>
          </a:xfrm>
        </p:grpSpPr>
        <p:sp>
          <p:nvSpPr>
            <p:cNvPr id="89" name="Rectangle 65"/>
            <p:cNvSpPr>
              <a:spLocks noChangeArrowheads="1"/>
            </p:cNvSpPr>
            <p:nvPr/>
          </p:nvSpPr>
          <p:spPr bwMode="auto">
            <a:xfrm>
              <a:off x="7127984" y="3874160"/>
              <a:ext cx="1872208" cy="11520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GB" sz="1600" b="1" dirty="0"/>
                <a:t>Implementation</a:t>
              </a:r>
              <a:endParaRPr lang="en-GB" sz="1200" b="1" dirty="0"/>
            </a:p>
            <a:p>
              <a:pPr algn="ctr"/>
              <a:r>
                <a:rPr lang="en-GB" sz="1200" b="1" dirty="0"/>
                <a:t>into national Curriculum</a:t>
              </a:r>
            </a:p>
            <a:p>
              <a:pPr algn="ctr"/>
              <a:r>
                <a:rPr lang="en-GB" sz="1200" b="1" dirty="0"/>
                <a:t>or international offer on case-by-case basis</a:t>
              </a:r>
              <a:endParaRPr lang="en-GB" sz="1400" b="1" dirty="0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7121532" y="3429000"/>
              <a:ext cx="187979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rIns="36000" rtlCol="0" anchor="ctr">
              <a:spAutoFit/>
            </a:bodyPr>
            <a:lstStyle/>
            <a:p>
              <a:pPr algn="ctr"/>
              <a:r>
                <a:rPr lang="en-GB" b="1" dirty="0"/>
                <a:t>Country “B”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521288" y="4869012"/>
            <a:ext cx="7480040" cy="1272788"/>
            <a:chOff x="1521288" y="5085184"/>
            <a:chExt cx="7480040" cy="1272788"/>
          </a:xfrm>
        </p:grpSpPr>
        <p:cxnSp>
          <p:nvCxnSpPr>
            <p:cNvPr id="55" name="Gerade Verbindung mit Pfeil 54"/>
            <p:cNvCxnSpPr/>
            <p:nvPr/>
          </p:nvCxnSpPr>
          <p:spPr bwMode="auto">
            <a:xfrm>
              <a:off x="2451506" y="5085184"/>
              <a:ext cx="3227" cy="386416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Textfeld 82"/>
            <p:cNvSpPr txBox="1"/>
            <p:nvPr/>
          </p:nvSpPr>
          <p:spPr>
            <a:xfrm>
              <a:off x="1521288" y="5543608"/>
              <a:ext cx="1873344" cy="8013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Identical</a:t>
              </a:r>
              <a:r>
                <a:rPr lang="en-GB" sz="1600" b="1" dirty="0"/>
                <a:t> ECTS;</a:t>
              </a:r>
            </a:p>
            <a:p>
              <a:pPr algn="ctr"/>
              <a:r>
                <a:rPr lang="en-GB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Identical</a:t>
              </a:r>
              <a:r>
                <a:rPr lang="en-GB" sz="1600" b="1" dirty="0"/>
                <a:t> learning outcomes</a:t>
              </a:r>
            </a:p>
          </p:txBody>
        </p:sp>
        <p:cxnSp>
          <p:nvCxnSpPr>
            <p:cNvPr id="88" name="Gerade Verbindung mit Pfeil 87"/>
            <p:cNvCxnSpPr/>
            <p:nvPr/>
          </p:nvCxnSpPr>
          <p:spPr bwMode="auto">
            <a:xfrm>
              <a:off x="8058202" y="5098168"/>
              <a:ext cx="3227" cy="386416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Textfeld 90"/>
            <p:cNvSpPr txBox="1"/>
            <p:nvPr/>
          </p:nvSpPr>
          <p:spPr>
            <a:xfrm>
              <a:off x="7127984" y="5556592"/>
              <a:ext cx="1873344" cy="8013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Identical</a:t>
              </a:r>
              <a:r>
                <a:rPr lang="en-GB" sz="1600" b="1" dirty="0"/>
                <a:t> ECTS;</a:t>
              </a:r>
            </a:p>
            <a:p>
              <a:pPr algn="ctr"/>
              <a:r>
                <a:rPr lang="en-GB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Identical</a:t>
              </a:r>
              <a:r>
                <a:rPr lang="en-GB" sz="1600" b="1" dirty="0"/>
                <a:t> learning outcomes</a:t>
              </a:r>
            </a:p>
          </p:txBody>
        </p:sp>
      </p:grpSp>
      <p:cxnSp>
        <p:nvCxnSpPr>
          <p:cNvPr id="92" name="Gerade Verbindung mit Pfeil 91"/>
          <p:cNvCxnSpPr/>
          <p:nvPr/>
        </p:nvCxnSpPr>
        <p:spPr bwMode="auto">
          <a:xfrm rot="-2700000" flipH="1">
            <a:off x="3191356" y="3730812"/>
            <a:ext cx="1872000" cy="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mit Pfeil 93"/>
          <p:cNvCxnSpPr/>
          <p:nvPr/>
        </p:nvCxnSpPr>
        <p:spPr bwMode="auto">
          <a:xfrm rot="-8100000" flipH="1">
            <a:off x="5468052" y="3735873"/>
            <a:ext cx="1872000" cy="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Gerade Verbindung mit Pfeil 94"/>
          <p:cNvCxnSpPr/>
          <p:nvPr/>
        </p:nvCxnSpPr>
        <p:spPr bwMode="auto">
          <a:xfrm>
            <a:off x="3484472" y="5445076"/>
            <a:ext cx="3563848" cy="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Gruppieren 97"/>
          <p:cNvGrpSpPr/>
          <p:nvPr/>
        </p:nvGrpSpPr>
        <p:grpSpPr>
          <a:xfrm>
            <a:off x="3691992" y="4252267"/>
            <a:ext cx="455515" cy="1170073"/>
            <a:chOff x="3131800" y="1907235"/>
            <a:chExt cx="1368190" cy="3280354"/>
          </a:xfrm>
        </p:grpSpPr>
        <p:sp>
          <p:nvSpPr>
            <p:cNvPr id="100" name="AutoShape 34"/>
            <p:cNvSpPr>
              <a:spLocks noChangeAspect="1" noChangeArrowheads="1" noTextEdit="1"/>
            </p:cNvSpPr>
            <p:nvPr/>
          </p:nvSpPr>
          <p:spPr bwMode="auto">
            <a:xfrm>
              <a:off x="3131800" y="1907235"/>
              <a:ext cx="1368148" cy="328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3144393" y="1919439"/>
              <a:ext cx="1355597" cy="323763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3640149" y="1953006"/>
              <a:ext cx="175725" cy="134264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3665252" y="2099479"/>
              <a:ext cx="188277" cy="27463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>
              <a:off x="3621321" y="2129992"/>
              <a:ext cx="18827" cy="48825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3888047" y="2099479"/>
              <a:ext cx="18827" cy="36617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3266731" y="2633490"/>
              <a:ext cx="175725" cy="619454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3385974" y="3719821"/>
              <a:ext cx="72173" cy="219707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3329492" y="3719821"/>
              <a:ext cx="238483" cy="857469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4095152" y="4055487"/>
              <a:ext cx="116104" cy="445518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3182006" y="4656628"/>
              <a:ext cx="235347" cy="396693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0" name="Freeform 45"/>
            <p:cNvSpPr>
              <a:spLocks/>
            </p:cNvSpPr>
            <p:nvPr/>
          </p:nvSpPr>
          <p:spPr bwMode="auto">
            <a:xfrm>
              <a:off x="4170465" y="4677991"/>
              <a:ext cx="273002" cy="387538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1" name="Freeform 46"/>
            <p:cNvSpPr>
              <a:spLocks/>
            </p:cNvSpPr>
            <p:nvPr/>
          </p:nvSpPr>
          <p:spPr bwMode="auto">
            <a:xfrm>
              <a:off x="3376559" y="2410733"/>
              <a:ext cx="376554" cy="1272470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3407941" y="2557202"/>
              <a:ext cx="72173" cy="146473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3775080" y="2380216"/>
              <a:ext cx="401657" cy="280737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4132806" y="2569410"/>
              <a:ext cx="188277" cy="683534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3172594" y="5071633"/>
              <a:ext cx="103552" cy="27463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4308532" y="5077734"/>
              <a:ext cx="150622" cy="36617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3712322" y="2419887"/>
              <a:ext cx="138071" cy="88493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8" name="Freeform 53"/>
            <p:cNvSpPr>
              <a:spLocks/>
            </p:cNvSpPr>
            <p:nvPr/>
          </p:nvSpPr>
          <p:spPr bwMode="auto">
            <a:xfrm>
              <a:off x="3655840" y="2163559"/>
              <a:ext cx="138071" cy="216657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9" name="Freeform 54"/>
            <p:cNvSpPr>
              <a:spLocks/>
            </p:cNvSpPr>
            <p:nvPr/>
          </p:nvSpPr>
          <p:spPr bwMode="auto">
            <a:xfrm>
              <a:off x="3834701" y="2206281"/>
              <a:ext cx="50206" cy="146473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0" name="Freeform 55"/>
            <p:cNvSpPr>
              <a:spLocks/>
            </p:cNvSpPr>
            <p:nvPr/>
          </p:nvSpPr>
          <p:spPr bwMode="auto">
            <a:xfrm>
              <a:off x="3734289" y="2017090"/>
              <a:ext cx="21967" cy="42721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31" name="Freeform 56"/>
            <p:cNvSpPr>
              <a:spLocks/>
            </p:cNvSpPr>
            <p:nvPr/>
          </p:nvSpPr>
          <p:spPr bwMode="auto">
            <a:xfrm>
              <a:off x="3819014" y="1962161"/>
              <a:ext cx="56482" cy="106801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cxnSp>
        <p:nvCxnSpPr>
          <p:cNvPr id="133" name="Gerade Verbindung mit Pfeil 132"/>
          <p:cNvCxnSpPr/>
          <p:nvPr/>
        </p:nvCxnSpPr>
        <p:spPr bwMode="auto">
          <a:xfrm>
            <a:off x="3481416" y="5733256"/>
            <a:ext cx="3563848" cy="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Textfeld 133"/>
          <p:cNvSpPr txBox="1"/>
          <p:nvPr/>
        </p:nvSpPr>
        <p:spPr>
          <a:xfrm>
            <a:off x="3662272" y="5859688"/>
            <a:ext cx="3292369" cy="480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ECTS, achieved learning outcomes,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 recognition is no problem!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34925" y="4022648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41697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28402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build="p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grpSp>
        <p:nvGrpSpPr>
          <p:cNvPr id="36" name="Gruppieren 35"/>
          <p:cNvGrpSpPr/>
          <p:nvPr/>
        </p:nvGrpSpPr>
        <p:grpSpPr>
          <a:xfrm>
            <a:off x="1530000" y="2870520"/>
            <a:ext cx="1032719" cy="1260064"/>
            <a:chOff x="1530000" y="3096000"/>
            <a:chExt cx="1032719" cy="1260064"/>
          </a:xfrm>
        </p:grpSpPr>
        <p:sp>
          <p:nvSpPr>
            <p:cNvPr id="17" name="Rechteck 16"/>
            <p:cNvSpPr/>
            <p:nvPr/>
          </p:nvSpPr>
          <p:spPr bwMode="auto">
            <a:xfrm>
              <a:off x="1530000" y="3780000"/>
              <a:ext cx="1032719" cy="576064"/>
            </a:xfrm>
            <a:prstGeom prst="rect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All Services</a:t>
              </a:r>
              <a:endParaRPr lang="en-GB" sz="14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8" name="Gerade Verbindung mit Pfeil 27"/>
            <p:cNvCxnSpPr/>
            <p:nvPr/>
          </p:nvCxnSpPr>
          <p:spPr bwMode="auto">
            <a:xfrm>
              <a:off x="2037632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uppieren 36"/>
          <p:cNvGrpSpPr/>
          <p:nvPr/>
        </p:nvGrpSpPr>
        <p:grpSpPr>
          <a:xfrm>
            <a:off x="2755033" y="2870520"/>
            <a:ext cx="6227039" cy="1260065"/>
            <a:chOff x="2755033" y="3096000"/>
            <a:chExt cx="6227039" cy="1260065"/>
          </a:xfrm>
        </p:grpSpPr>
        <p:sp>
          <p:nvSpPr>
            <p:cNvPr id="27" name="Rechteck 26"/>
            <p:cNvSpPr/>
            <p:nvPr/>
          </p:nvSpPr>
          <p:spPr bwMode="auto">
            <a:xfrm>
              <a:off x="2755033" y="3780000"/>
              <a:ext cx="503239" cy="57606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Army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3438274" y="3780000"/>
              <a:ext cx="503238" cy="57606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Air Force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4103112" y="3780000"/>
              <a:ext cx="504825" cy="57606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Navy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6642097" y="3780000"/>
              <a:ext cx="2339975" cy="576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US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Others, e.g.: Military Force charged with Police Duties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5796136" y="3780000"/>
              <a:ext cx="647700" cy="57606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Medical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4810296" y="3780000"/>
              <a:ext cx="787400" cy="57606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Technical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Gerade Verbindung mit Pfeil 29"/>
            <p:cNvCxnSpPr/>
            <p:nvPr/>
          </p:nvCxnSpPr>
          <p:spPr bwMode="auto">
            <a:xfrm>
              <a:off x="3005408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mit Pfeil 30"/>
            <p:cNvCxnSpPr/>
            <p:nvPr/>
          </p:nvCxnSpPr>
          <p:spPr bwMode="auto">
            <a:xfrm>
              <a:off x="3690320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mit Pfeil 31"/>
            <p:cNvCxnSpPr/>
            <p:nvPr/>
          </p:nvCxnSpPr>
          <p:spPr bwMode="auto">
            <a:xfrm>
              <a:off x="4348856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mit Pfeil 32"/>
            <p:cNvCxnSpPr/>
            <p:nvPr/>
          </p:nvCxnSpPr>
          <p:spPr bwMode="auto">
            <a:xfrm>
              <a:off x="5200875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mit Pfeil 33"/>
            <p:cNvCxnSpPr/>
            <p:nvPr/>
          </p:nvCxnSpPr>
          <p:spPr bwMode="auto">
            <a:xfrm>
              <a:off x="6123230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mit Pfeil 34"/>
            <p:cNvCxnSpPr/>
            <p:nvPr/>
          </p:nvCxnSpPr>
          <p:spPr bwMode="auto">
            <a:xfrm>
              <a:off x="7773848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1 / Question 1: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overall content important for </a:t>
            </a:r>
            <a:r>
              <a:rPr lang="en-GB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Cadets / Midshipmen?</a:t>
            </a: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4391480"/>
            <a:ext cx="73072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GB" altLang="de-DE" sz="20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initiate / create a Common Module …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just to increase the reputation of your national curriculum;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just to increase the attractiveness of a national module for international exchanges;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just to solve national administration problems.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10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95536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2 / Question 2: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goal of the future Common Module?</a:t>
            </a: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2852936"/>
            <a:ext cx="730726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goal(s) of a future Common Module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in a broad general statement;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without verbs;</a:t>
            </a:r>
          </a:p>
          <a:p>
            <a:pPr lvl="1">
              <a:buClr>
                <a:schemeClr val="tx1"/>
              </a:buClr>
              <a:defRPr/>
            </a:pPr>
            <a:r>
              <a:rPr lang="en-US" altLang="de-DE" sz="1800" b="1" kern="0" dirty="0">
                <a:solidFill>
                  <a:srgbClr val="000000"/>
                </a:solidFill>
              </a:rPr>
              <a:t>do not go too much into details </a:t>
            </a:r>
            <a:r>
              <a:rPr lang="en-US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en-US" altLang="de-DE" sz="1800" b="1" kern="0" dirty="0">
                <a:solidFill>
                  <a:srgbClr val="000000"/>
                </a:solidFill>
              </a:rPr>
              <a:t> details are described in the learning outcomes;</a:t>
            </a:r>
          </a:p>
          <a:p>
            <a:pPr lvl="1">
              <a:buClr>
                <a:schemeClr val="tx1"/>
              </a:buClr>
              <a:defRPr/>
            </a:pPr>
            <a:r>
              <a:rPr lang="en-US" altLang="de-DE" sz="1800" b="1" kern="0" dirty="0">
                <a:solidFill>
                  <a:srgbClr val="000000"/>
                </a:solidFill>
              </a:rPr>
              <a:t>do not list too many goals.</a:t>
            </a:r>
            <a:endParaRPr lang="en-GB" altLang="de-DE" sz="1800" b="1" kern="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41042" y="5021968"/>
            <a:ext cx="7455619" cy="1296144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Basic gender concepts.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International policy regarding gender issues.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Impact of gender issues on leadership.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6263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8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3 / Question 3: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such a Common Module already existing?</a:t>
            </a: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3212976"/>
            <a:ext cx="730726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your goal(s) with existing Common Modules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all module descriptions are available at: </a:t>
            </a:r>
            <a:r>
              <a:rPr lang="en-GB" altLang="de-DE" sz="1800" b="1" kern="0" dirty="0">
                <a:solidFill>
                  <a:srgbClr val="000000"/>
                </a:solidFill>
                <a:hlinkClick r:id="rId2"/>
              </a:rPr>
              <a:t>http://www.emilyo.eu/node/988</a:t>
            </a:r>
            <a:r>
              <a:rPr lang="en-GB" altLang="de-DE" sz="1800" b="1" kern="0" dirty="0">
                <a:solidFill>
                  <a:srgbClr val="000000"/>
                </a:solidFill>
              </a:rPr>
              <a:t>; 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if there is a need for revision – based on e.g. outdated contents – provide a proposal to the IG (first IG chairman </a:t>
            </a:r>
            <a:r>
              <a:rPr lang="en-GB" altLang="de-DE" sz="1800" b="1" kern="0">
                <a:solidFill>
                  <a:srgbClr val="000000"/>
                </a:solidFill>
              </a:rPr>
              <a:t>and LoD2 </a:t>
            </a:r>
            <a:r>
              <a:rPr lang="en-GB" altLang="de-DE" sz="1800" b="1" kern="0" dirty="0">
                <a:solidFill>
                  <a:srgbClr val="000000"/>
                </a:solidFill>
              </a:rPr>
              <a:t>and LoD8 chairpersons);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we should not “re-invent the wheel”.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2210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  <a:br>
              <a:rPr lang="en-GB" dirty="0"/>
            </a:br>
            <a:r>
              <a:rPr lang="en-GB" sz="2400" dirty="0"/>
              <a:t>for the Creation of a Common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95536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Step 4 / Question 4: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are the learning outcomes?</a:t>
            </a: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2807304"/>
            <a:ext cx="7307262" cy="323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learning outcomes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divide them into knowledge, skills and competences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 (</a:t>
            </a:r>
            <a:r>
              <a:rPr lang="en-GB" altLang="de-DE" sz="1800" b="1" kern="0" dirty="0">
                <a:solidFill>
                  <a:srgbClr val="000000"/>
                </a:solidFill>
              </a:rPr>
              <a:t>responsibility and autonomy);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describe them according to the SQF MILOF descriptors;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do not use more than 6 learning outcomes (in total) per module;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think always, how to </a:t>
            </a:r>
            <a:r>
              <a:rPr lang="en-GB" altLang="de-DE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</a:t>
            </a:r>
            <a:r>
              <a:rPr lang="en-GB" altLang="de-DE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800" b="1" kern="0" dirty="0">
                <a:solidFill>
                  <a:srgbClr val="000000"/>
                </a:solidFill>
              </a:rPr>
              <a:t>each part of the learning outcomes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 if not possible, delete them / re-formulate them!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check back if you are in line with the module’s goal(s);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  <a:hlinkClick r:id="rId2" action="ppaction://hlinkpres?slideindex=1&amp;slidetitle="/>
              </a:rPr>
              <a:t>Link to presentation by LoD2 chairperson</a:t>
            </a:r>
            <a:endParaRPr lang="en-GB" altLang="de-DE" sz="1800" b="1" kern="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7103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2369</Words>
  <Application>Microsoft Office PowerPoint</Application>
  <PresentationFormat>Bildschirmpräsentation (4:3)</PresentationFormat>
  <Paragraphs>396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Verdana</vt:lpstr>
      <vt:lpstr>Standarddesign</vt:lpstr>
      <vt:lpstr>How to create a Common Module?</vt:lpstr>
      <vt:lpstr>Aim of the Train the Trainers’ Workshop</vt:lpstr>
      <vt:lpstr>Common Module What is it?</vt:lpstr>
      <vt:lpstr>Common Module Which ones are existing?</vt:lpstr>
      <vt:lpstr>Common Module Why do we need them?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 (LOs)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PowerPoint-Präsentation</vt:lpstr>
    </vt:vector>
  </TitlesOfParts>
  <Company>ECDL Trainer Schulversion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lecture</dc:title>
  <dc:creator>Harry</dc:creator>
  <cp:lastModifiedBy>harald.gell@bmlv.gv.at</cp:lastModifiedBy>
  <cp:revision>589</cp:revision>
  <cp:lastPrinted>2015-05-01T16:24:43Z</cp:lastPrinted>
  <dcterms:created xsi:type="dcterms:W3CDTF">2009-07-10T17:32:08Z</dcterms:created>
  <dcterms:modified xsi:type="dcterms:W3CDTF">2021-11-09T23:03:06Z</dcterms:modified>
</cp:coreProperties>
</file>